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47"/>
  </p:notesMasterIdLst>
  <p:sldIdLst>
    <p:sldId id="256" r:id="rId2"/>
    <p:sldId id="262" r:id="rId3"/>
    <p:sldId id="257" r:id="rId4"/>
    <p:sldId id="258" r:id="rId5"/>
    <p:sldId id="300" r:id="rId6"/>
    <p:sldId id="259" r:id="rId7"/>
    <p:sldId id="260" r:id="rId8"/>
    <p:sldId id="261" r:id="rId9"/>
    <p:sldId id="284" r:id="rId10"/>
    <p:sldId id="263" r:id="rId11"/>
    <p:sldId id="265" r:id="rId12"/>
    <p:sldId id="264" r:id="rId13"/>
    <p:sldId id="266" r:id="rId14"/>
    <p:sldId id="301" r:id="rId15"/>
    <p:sldId id="267" r:id="rId16"/>
    <p:sldId id="269" r:id="rId17"/>
    <p:sldId id="268" r:id="rId18"/>
    <p:sldId id="270" r:id="rId19"/>
    <p:sldId id="271" r:id="rId20"/>
    <p:sldId id="281" r:id="rId21"/>
    <p:sldId id="272" r:id="rId22"/>
    <p:sldId id="274" r:id="rId23"/>
    <p:sldId id="275" r:id="rId24"/>
    <p:sldId id="273" r:id="rId25"/>
    <p:sldId id="276" r:id="rId26"/>
    <p:sldId id="277" r:id="rId27"/>
    <p:sldId id="279" r:id="rId28"/>
    <p:sldId id="278" r:id="rId29"/>
    <p:sldId id="286" r:id="rId30"/>
    <p:sldId id="285" r:id="rId31"/>
    <p:sldId id="287" r:id="rId32"/>
    <p:sldId id="302" r:id="rId33"/>
    <p:sldId id="288" r:id="rId34"/>
    <p:sldId id="290" r:id="rId35"/>
    <p:sldId id="289" r:id="rId36"/>
    <p:sldId id="292" r:id="rId37"/>
    <p:sldId id="293" r:id="rId38"/>
    <p:sldId id="283" r:id="rId39"/>
    <p:sldId id="282" r:id="rId40"/>
    <p:sldId id="296" r:id="rId41"/>
    <p:sldId id="294" r:id="rId42"/>
    <p:sldId id="295" r:id="rId43"/>
    <p:sldId id="297" r:id="rId44"/>
    <p:sldId id="298" r:id="rId45"/>
    <p:sldId id="29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5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77A46-1345-584A-9B97-E4299CCF26D4}" type="datetimeFigureOut">
              <a:rPr lang="en-US" smtClean="0"/>
              <a:t>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CC5F0-3BC9-1C46-8B3D-74A9B3A7BF47}" type="slidenum">
              <a:rPr lang="en-US" smtClean="0"/>
              <a:t>‹#›</a:t>
            </a:fld>
            <a:endParaRPr lang="en-US"/>
          </a:p>
        </p:txBody>
      </p:sp>
    </p:spTree>
    <p:extLst>
      <p:ext uri="{BB962C8B-B14F-4D97-AF65-F5344CB8AC3E}">
        <p14:creationId xmlns:p14="http://schemas.microsoft.com/office/powerpoint/2010/main" val="465810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C5F0-3BC9-1C46-8B3D-74A9B3A7BF47}" type="slidenum">
              <a:rPr lang="en-US" smtClean="0"/>
              <a:t>1</a:t>
            </a:fld>
            <a:endParaRPr lang="en-US"/>
          </a:p>
        </p:txBody>
      </p:sp>
    </p:spTree>
    <p:extLst>
      <p:ext uri="{BB962C8B-B14F-4D97-AF65-F5344CB8AC3E}">
        <p14:creationId xmlns:p14="http://schemas.microsoft.com/office/powerpoint/2010/main" val="216050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DC664E-0AD5-CA4D-BCAA-ED30D72AAF63}" type="datetimeFigureOut">
              <a:rPr lang="en-US" smtClean="0"/>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C664E-0AD5-CA4D-BCAA-ED30D72AAF63}" type="datetimeFigureOut">
              <a:rPr lang="en-US" smtClean="0"/>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2AFE-3BF7-3A41-BA8C-D82DC59862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C664E-0AD5-CA4D-BCAA-ED30D72AAF63}" type="datetimeFigureOut">
              <a:rPr lang="en-US" smtClean="0"/>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2AFE-3BF7-3A41-BA8C-D82DC59862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C664E-0AD5-CA4D-BCAA-ED30D72AAF63}" type="datetimeFigureOut">
              <a:rPr lang="en-US" smtClean="0"/>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2AFE-3BF7-3A41-BA8C-D82DC59862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C664E-0AD5-CA4D-BCAA-ED30D72AAF63}" type="datetimeFigureOut">
              <a:rPr lang="en-US" smtClean="0"/>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2AFE-3BF7-3A41-BA8C-D82DC59862D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DC664E-0AD5-CA4D-BCAA-ED30D72AAF63}" type="datetimeFigureOut">
              <a:rPr lang="en-US" smtClean="0"/>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2AFE-3BF7-3A41-BA8C-D82DC59862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DC664E-0AD5-CA4D-BCAA-ED30D72AAF63}" type="datetimeFigureOut">
              <a:rPr lang="en-US" smtClean="0"/>
              <a:t>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B2AFE-3BF7-3A41-BA8C-D82DC59862D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C664E-0AD5-CA4D-BCAA-ED30D72AAF63}" type="datetimeFigureOut">
              <a:rPr lang="en-US" smtClean="0"/>
              <a:t>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B2AFE-3BF7-3A41-BA8C-D82DC59862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C664E-0AD5-CA4D-BCAA-ED30D72AAF63}" type="datetimeFigureOut">
              <a:rPr lang="en-US" smtClean="0"/>
              <a:t>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B2AFE-3BF7-3A41-BA8C-D82DC59862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C664E-0AD5-CA4D-BCAA-ED30D72AAF63}" type="datetimeFigureOut">
              <a:rPr lang="en-US" smtClean="0"/>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C664E-0AD5-CA4D-BCAA-ED30D72AAF63}" type="datetimeFigureOut">
              <a:rPr lang="en-US" smtClean="0"/>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2AFE-3BF7-3A41-BA8C-D82DC59862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4DC664E-0AD5-CA4D-BCAA-ED30D72AAF63}" type="datetimeFigureOut">
              <a:rPr lang="en-US" smtClean="0"/>
              <a:t>4/20/13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98B2AFE-3BF7-3A41-BA8C-D82DC59862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nterforfoodsafety.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srcRect t="839" b="839"/>
          <a:stretch>
            <a:fillRect/>
          </a:stretch>
        </p:blipFill>
        <p:spPr>
          <a:xfrm>
            <a:off x="632559" y="2574162"/>
            <a:ext cx="8229600" cy="4283838"/>
          </a:xfrm>
          <a:prstGeom prst="rect">
            <a:avLst/>
          </a:prstGeom>
        </p:spPr>
      </p:pic>
      <p:sp>
        <p:nvSpPr>
          <p:cNvPr id="2" name="Title 1"/>
          <p:cNvSpPr>
            <a:spLocks noGrp="1"/>
          </p:cNvSpPr>
          <p:nvPr>
            <p:ph type="ctrTitle"/>
          </p:nvPr>
        </p:nvSpPr>
        <p:spPr>
          <a:xfrm>
            <a:off x="632559" y="1801913"/>
            <a:ext cx="8194508" cy="2230941"/>
          </a:xfrm>
        </p:spPr>
        <p:txBody>
          <a:bodyPr>
            <a:noAutofit/>
          </a:bodyPr>
          <a:lstStyle/>
          <a:p>
            <a:pPr algn="ctr"/>
            <a:r>
              <a:rPr lang="en-US" sz="3200" b="1" dirty="0">
                <a:effectLst>
                  <a:outerShdw blurRad="50800" algn="tl">
                    <a:srgbClr val="000000"/>
                  </a:outerShdw>
                </a:effectLst>
              </a:rPr>
              <a:t> </a:t>
            </a:r>
            <a:r>
              <a:rPr lang="en-US" sz="3200" dirty="0"/>
              <a:t/>
            </a:r>
            <a:br>
              <a:rPr lang="en-US" sz="3200" dirty="0"/>
            </a:br>
            <a:r>
              <a:rPr lang="en-US" sz="3200" b="1" dirty="0">
                <a:effectLst>
                  <a:outerShdw blurRad="50800" algn="tl">
                    <a:srgbClr val="000000"/>
                  </a:outerShdw>
                </a:effectLst>
              </a:rPr>
              <a:t>Social and Ethical Issues Towards Genetically Modified Foods</a:t>
            </a:r>
            <a:r>
              <a:rPr lang="en-US" sz="3200" dirty="0"/>
              <a:t/>
            </a:r>
            <a:br>
              <a:rPr lang="en-US" sz="3200" dirty="0"/>
            </a:br>
            <a:r>
              <a:rPr lang="en-US" sz="2800" b="1" dirty="0">
                <a:effectLst>
                  <a:outerShdw blurRad="50800" algn="tl">
                    <a:srgbClr val="000000"/>
                  </a:outerShdw>
                </a:effectLst>
              </a:rPr>
              <a:t> </a:t>
            </a:r>
            <a:r>
              <a:rPr lang="en-US" sz="2800" dirty="0"/>
              <a:t/>
            </a:r>
            <a:br>
              <a:rPr lang="en-US" sz="2800" dirty="0"/>
            </a:br>
            <a:endParaRPr lang="en-US" sz="2800" dirty="0"/>
          </a:p>
        </p:txBody>
      </p:sp>
      <p:sp>
        <p:nvSpPr>
          <p:cNvPr id="3" name="Subtitle 2"/>
          <p:cNvSpPr>
            <a:spLocks noGrp="1"/>
          </p:cNvSpPr>
          <p:nvPr>
            <p:ph type="subTitle" idx="1"/>
          </p:nvPr>
        </p:nvSpPr>
        <p:spPr>
          <a:xfrm>
            <a:off x="1956671" y="3556051"/>
            <a:ext cx="5166295" cy="1260629"/>
          </a:xfrm>
        </p:spPr>
        <p:txBody>
          <a:bodyPr/>
          <a:lstStyle/>
          <a:p>
            <a:pPr algn="ctr"/>
            <a:r>
              <a:rPr lang="en-US" dirty="0" smtClean="0"/>
              <a:t>Presented by: Maram Murad</a:t>
            </a:r>
            <a:endParaRPr lang="en-US" dirty="0"/>
          </a:p>
        </p:txBody>
      </p:sp>
    </p:spTree>
    <p:extLst>
      <p:ext uri="{BB962C8B-B14F-4D97-AF65-F5344CB8AC3E}">
        <p14:creationId xmlns:p14="http://schemas.microsoft.com/office/powerpoint/2010/main" val="109236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 </a:t>
            </a:r>
            <a:r>
              <a:rPr lang="en-US" dirty="0"/>
              <a:t>attitudes towards GM </a:t>
            </a:r>
            <a:r>
              <a:rPr lang="en-US" dirty="0" smtClean="0"/>
              <a:t>foods:</a:t>
            </a:r>
            <a:endParaRPr lang="en-US" dirty="0"/>
          </a:p>
        </p:txBody>
      </p:sp>
      <p:sp>
        <p:nvSpPr>
          <p:cNvPr id="3" name="Content Placeholder 2"/>
          <p:cNvSpPr>
            <a:spLocks noGrp="1"/>
          </p:cNvSpPr>
          <p:nvPr>
            <p:ph idx="1"/>
          </p:nvPr>
        </p:nvSpPr>
        <p:spPr/>
        <p:txBody>
          <a:bodyPr>
            <a:normAutofit lnSpcReduction="10000"/>
          </a:bodyPr>
          <a:lstStyle/>
          <a:p>
            <a:r>
              <a:rPr lang="en-US" dirty="0"/>
              <a:t>In an independent society like the US, many people will not consume foods that they associate with some negative attribute. </a:t>
            </a:r>
            <a:endParaRPr lang="en-US" dirty="0" smtClean="0"/>
          </a:p>
          <a:p>
            <a:pPr marL="0" indent="0">
              <a:buNone/>
            </a:pPr>
            <a:endParaRPr lang="en-US" dirty="0" smtClean="0"/>
          </a:p>
          <a:p>
            <a:r>
              <a:rPr lang="en-US" dirty="0" smtClean="0"/>
              <a:t>Various </a:t>
            </a:r>
            <a:r>
              <a:rPr lang="en-US" dirty="0"/>
              <a:t>attributes may contribute to concerns, these include beliefs that there is a possibility for a harmful environmental impact associated with production processes or agricultural practices, and/or opinions that there is an uncertainty associated with human or animal health effects</a:t>
            </a:r>
            <a:r>
              <a:rPr lang="en-US" dirty="0" smtClean="0"/>
              <a:t>.</a:t>
            </a:r>
            <a:endParaRPr lang="en-US" baseline="30000" dirty="0"/>
          </a:p>
          <a:p>
            <a:endParaRPr lang="en-US" baseline="30000" dirty="0" smtClean="0"/>
          </a:p>
          <a:p>
            <a:r>
              <a:rPr lang="en-US" dirty="0" smtClean="0"/>
              <a:t>Thus</a:t>
            </a:r>
            <a:r>
              <a:rPr lang="en-US" dirty="0"/>
              <a:t>, a considerable effort must be directed towards understanding people's attitudes towards GM foods</a:t>
            </a:r>
            <a:r>
              <a:rPr lang="en-US" dirty="0" smtClean="0"/>
              <a:t>.</a:t>
            </a:r>
          </a:p>
        </p:txBody>
      </p:sp>
    </p:spTree>
    <p:extLst>
      <p:ext uri="{BB962C8B-B14F-4D97-AF65-F5344CB8AC3E}">
        <p14:creationId xmlns:p14="http://schemas.microsoft.com/office/powerpoint/2010/main" val="273155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59282" y="3422650"/>
            <a:ext cx="4191000" cy="3340100"/>
          </a:xfrm>
          <a:prstGeom prst="rect">
            <a:avLst/>
          </a:prstGeom>
        </p:spPr>
      </p:pic>
      <p:sp>
        <p:nvSpPr>
          <p:cNvPr id="2" name="Title 1"/>
          <p:cNvSpPr>
            <a:spLocks noGrp="1"/>
          </p:cNvSpPr>
          <p:nvPr>
            <p:ph type="title"/>
          </p:nvPr>
        </p:nvSpPr>
        <p:spPr>
          <a:xfrm>
            <a:off x="457200" y="815533"/>
            <a:ext cx="8229600" cy="990600"/>
          </a:xfrm>
        </p:spPr>
        <p:txBody>
          <a:bodyPr>
            <a:normAutofit fontScale="90000"/>
          </a:bodyPr>
          <a:lstStyle/>
          <a:p>
            <a:r>
              <a:rPr lang="en-US" dirty="0" smtClean="0"/>
              <a:t>People's </a:t>
            </a:r>
            <a:r>
              <a:rPr lang="en-US" dirty="0"/>
              <a:t>attitudes and values influence their acceptance or </a:t>
            </a:r>
            <a:r>
              <a:rPr lang="en-US" dirty="0" smtClean="0"/>
              <a:t>rejection</a:t>
            </a:r>
            <a:r>
              <a:rPr lang="en-US" dirty="0"/>
              <a:t/>
            </a:r>
            <a:br>
              <a:rPr lang="en-US" dirty="0"/>
            </a:br>
            <a:endParaRPr lang="en-US" dirty="0"/>
          </a:p>
        </p:txBody>
      </p:sp>
      <p:sp>
        <p:nvSpPr>
          <p:cNvPr id="3" name="Content Placeholder 2"/>
          <p:cNvSpPr>
            <a:spLocks noGrp="1"/>
          </p:cNvSpPr>
          <p:nvPr>
            <p:ph idx="1"/>
          </p:nvPr>
        </p:nvSpPr>
        <p:spPr>
          <a:xfrm>
            <a:off x="457200" y="1806133"/>
            <a:ext cx="8229600" cy="4876800"/>
          </a:xfrm>
        </p:spPr>
        <p:txBody>
          <a:bodyPr/>
          <a:lstStyle/>
          <a:p>
            <a:r>
              <a:rPr lang="en-US" dirty="0" smtClean="0"/>
              <a:t>The customer’s right of  being knowledgeable.</a:t>
            </a:r>
          </a:p>
          <a:p>
            <a:pPr lvl="2">
              <a:buFont typeface="Wingdings" charset="2"/>
              <a:buChar char="Ø"/>
            </a:pPr>
            <a:r>
              <a:rPr lang="en-US" sz="2400" dirty="0" smtClean="0"/>
              <a:t>(</a:t>
            </a:r>
            <a:r>
              <a:rPr lang="en-US" sz="2400" dirty="0"/>
              <a:t>ex: </a:t>
            </a:r>
            <a:r>
              <a:rPr lang="en-US" sz="2400" dirty="0" smtClean="0"/>
              <a:t>labeling </a:t>
            </a:r>
            <a:r>
              <a:rPr lang="en-US" sz="2400" dirty="0"/>
              <a:t>GM food products</a:t>
            </a:r>
            <a:r>
              <a:rPr lang="en-US" sz="2400" dirty="0" smtClean="0"/>
              <a:t>).</a:t>
            </a:r>
          </a:p>
          <a:p>
            <a:r>
              <a:rPr lang="en-US" dirty="0" smtClean="0"/>
              <a:t>The </a:t>
            </a:r>
            <a:r>
              <a:rPr lang="en-US" dirty="0"/>
              <a:t>insights of risks and benefits associated with particular </a:t>
            </a:r>
            <a:r>
              <a:rPr lang="en-US" dirty="0" smtClean="0"/>
              <a:t>products.</a:t>
            </a:r>
          </a:p>
          <a:p>
            <a:pPr lvl="2">
              <a:buFont typeface="Wingdings" charset="2"/>
              <a:buChar char="Ø"/>
            </a:pPr>
            <a:r>
              <a:rPr lang="en-US" sz="2400" dirty="0" smtClean="0"/>
              <a:t>(</a:t>
            </a:r>
            <a:r>
              <a:rPr lang="en-US" sz="2400" dirty="0"/>
              <a:t>ex: </a:t>
            </a:r>
            <a:r>
              <a:rPr lang="en-US" sz="2400" dirty="0" smtClean="0"/>
              <a:t>stating </a:t>
            </a:r>
            <a:r>
              <a:rPr lang="en-US" sz="2400" dirty="0"/>
              <a:t>possible side effects).  </a:t>
            </a:r>
          </a:p>
          <a:p>
            <a:endParaRPr lang="en-US" dirty="0"/>
          </a:p>
        </p:txBody>
      </p:sp>
    </p:spTree>
    <p:extLst>
      <p:ext uri="{BB962C8B-B14F-4D97-AF65-F5344CB8AC3E}">
        <p14:creationId xmlns:p14="http://schemas.microsoft.com/office/powerpoint/2010/main" val="23361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lack </a:t>
            </a:r>
            <a:r>
              <a:rPr lang="en-US" dirty="0"/>
              <a:t>of basic level of food ingredient information in the </a:t>
            </a:r>
            <a:r>
              <a:rPr lang="en-US" dirty="0" smtClean="0"/>
              <a:t>US:</a:t>
            </a:r>
            <a:endParaRPr lang="en-US" dirty="0"/>
          </a:p>
        </p:txBody>
      </p:sp>
      <p:sp>
        <p:nvSpPr>
          <p:cNvPr id="3" name="Content Placeholder 2"/>
          <p:cNvSpPr>
            <a:spLocks noGrp="1"/>
          </p:cNvSpPr>
          <p:nvPr>
            <p:ph idx="1"/>
          </p:nvPr>
        </p:nvSpPr>
        <p:spPr>
          <a:xfrm>
            <a:off x="457200" y="1651683"/>
            <a:ext cx="8229600" cy="4389020"/>
          </a:xfrm>
        </p:spPr>
        <p:txBody>
          <a:bodyPr>
            <a:noAutofit/>
          </a:bodyPr>
          <a:lstStyle/>
          <a:p>
            <a:r>
              <a:rPr lang="en-US" dirty="0" smtClean="0"/>
              <a:t>according </a:t>
            </a:r>
            <a:r>
              <a:rPr lang="en-US" dirty="0"/>
              <a:t>to </a:t>
            </a:r>
            <a:r>
              <a:rPr lang="en-US" i="1" dirty="0"/>
              <a:t>The Center for Food </a:t>
            </a:r>
            <a:r>
              <a:rPr lang="en-US" i="1" dirty="0" smtClean="0"/>
              <a:t>Safety</a:t>
            </a:r>
            <a:r>
              <a:rPr lang="en-US" dirty="0" smtClean="0"/>
              <a:t>:</a:t>
            </a:r>
            <a:endParaRPr lang="en-US" dirty="0"/>
          </a:p>
          <a:p>
            <a:pPr lvl="2">
              <a:buFont typeface="Wingdings" charset="2"/>
              <a:buChar char="Ø"/>
            </a:pPr>
            <a:r>
              <a:rPr lang="en-US" sz="2400" dirty="0" smtClean="0"/>
              <a:t> </a:t>
            </a:r>
            <a:r>
              <a:rPr lang="en-US" sz="2300" b="1" dirty="0">
                <a:solidFill>
                  <a:srgbClr val="FF0000"/>
                </a:solidFill>
              </a:rPr>
              <a:t>86%</a:t>
            </a:r>
            <a:r>
              <a:rPr lang="en-US" sz="2300" dirty="0">
                <a:solidFill>
                  <a:srgbClr val="FF0000"/>
                </a:solidFill>
              </a:rPr>
              <a:t> of Americans want labels on genetically engineered foods (International Communications Research, March 2000</a:t>
            </a:r>
            <a:r>
              <a:rPr lang="en-US" sz="2300" dirty="0" smtClean="0">
                <a:solidFill>
                  <a:srgbClr val="FF0000"/>
                </a:solidFill>
              </a:rPr>
              <a:t>).</a:t>
            </a:r>
          </a:p>
          <a:p>
            <a:pPr marL="548640" lvl="2" indent="0">
              <a:buNone/>
            </a:pPr>
            <a:endParaRPr lang="en-US" sz="2300" dirty="0" smtClean="0">
              <a:solidFill>
                <a:srgbClr val="FF0000"/>
              </a:solidFill>
            </a:endParaRPr>
          </a:p>
          <a:p>
            <a:pPr lvl="2">
              <a:buFont typeface="Wingdings" charset="2"/>
              <a:buChar char="Ø"/>
            </a:pPr>
            <a:r>
              <a:rPr lang="en-US" sz="2300" dirty="0" smtClean="0">
                <a:solidFill>
                  <a:srgbClr val="FF0000"/>
                </a:solidFill>
              </a:rPr>
              <a:t> </a:t>
            </a:r>
            <a:r>
              <a:rPr lang="en-US" sz="2300" b="1" dirty="0">
                <a:solidFill>
                  <a:srgbClr val="FF0000"/>
                </a:solidFill>
              </a:rPr>
              <a:t>81%</a:t>
            </a:r>
            <a:r>
              <a:rPr lang="en-US" sz="2300" dirty="0">
                <a:solidFill>
                  <a:srgbClr val="FF0000"/>
                </a:solidFill>
              </a:rPr>
              <a:t> of American consumers believe GE food should be labeled</a:t>
            </a:r>
            <a:r>
              <a:rPr lang="en-US" sz="2300" dirty="0" smtClean="0">
                <a:solidFill>
                  <a:srgbClr val="FF0000"/>
                </a:solidFill>
              </a:rPr>
              <a:t>.</a:t>
            </a:r>
            <a:r>
              <a:rPr lang="en-US" sz="2300" dirty="0">
                <a:solidFill>
                  <a:srgbClr val="FF0000"/>
                </a:solidFill>
              </a:rPr>
              <a:t> (Time magazine, January 1999)</a:t>
            </a:r>
            <a:r>
              <a:rPr lang="en-US" sz="2300" dirty="0" smtClean="0">
                <a:solidFill>
                  <a:srgbClr val="FF0000"/>
                </a:solidFill>
              </a:rPr>
              <a:t>.</a:t>
            </a:r>
          </a:p>
          <a:p>
            <a:pPr marL="548640" lvl="2" indent="0">
              <a:buNone/>
            </a:pPr>
            <a:endParaRPr lang="en-US" sz="2300" dirty="0" smtClean="0">
              <a:solidFill>
                <a:srgbClr val="FF0000"/>
              </a:solidFill>
            </a:endParaRPr>
          </a:p>
          <a:p>
            <a:pPr lvl="2">
              <a:buFont typeface="Wingdings" charset="2"/>
              <a:buChar char="Ø"/>
            </a:pPr>
            <a:r>
              <a:rPr lang="en-US" sz="2300" dirty="0" smtClean="0">
                <a:solidFill>
                  <a:srgbClr val="FF0000"/>
                </a:solidFill>
              </a:rPr>
              <a:t> </a:t>
            </a:r>
            <a:r>
              <a:rPr lang="en-US" sz="2300" b="1" dirty="0">
                <a:solidFill>
                  <a:srgbClr val="FF0000"/>
                </a:solidFill>
              </a:rPr>
              <a:t>58% </a:t>
            </a:r>
            <a:r>
              <a:rPr lang="en-US" sz="2300" dirty="0">
                <a:solidFill>
                  <a:srgbClr val="FF0000"/>
                </a:solidFill>
              </a:rPr>
              <a:t>say that if genetically engineered foods were labeled they would avoid purchasing them. (Time magazine, January 1999)</a:t>
            </a:r>
            <a:r>
              <a:rPr lang="en-US" sz="2300" dirty="0" smtClean="0">
                <a:solidFill>
                  <a:srgbClr val="FF0000"/>
                </a:solidFill>
              </a:rPr>
              <a:t>.</a:t>
            </a:r>
            <a:endParaRPr lang="en-US" sz="2300" dirty="0" smtClean="0"/>
          </a:p>
          <a:p>
            <a:r>
              <a:rPr lang="en-US" dirty="0" smtClean="0"/>
              <a:t> People want to know what they are eating. </a:t>
            </a:r>
            <a:endParaRPr lang="en-US" dirty="0"/>
          </a:p>
        </p:txBody>
      </p:sp>
    </p:spTree>
    <p:extLst>
      <p:ext uri="{BB962C8B-B14F-4D97-AF65-F5344CB8AC3E}">
        <p14:creationId xmlns:p14="http://schemas.microsoft.com/office/powerpoint/2010/main" val="248750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0974"/>
          <a:stretch/>
        </p:blipFill>
        <p:spPr>
          <a:xfrm>
            <a:off x="4462580" y="4434831"/>
            <a:ext cx="4681419" cy="2368230"/>
          </a:xfrm>
          <a:prstGeom prst="rect">
            <a:avLst/>
          </a:prstGeom>
        </p:spPr>
      </p:pic>
      <p:sp>
        <p:nvSpPr>
          <p:cNvPr id="3" name="Content Placeholder 2"/>
          <p:cNvSpPr>
            <a:spLocks noGrp="1"/>
          </p:cNvSpPr>
          <p:nvPr>
            <p:ph idx="1"/>
          </p:nvPr>
        </p:nvSpPr>
        <p:spPr>
          <a:xfrm>
            <a:off x="337054" y="742146"/>
            <a:ext cx="8229600" cy="4876800"/>
          </a:xfrm>
        </p:spPr>
        <p:txBody>
          <a:bodyPr>
            <a:normAutofit/>
          </a:bodyPr>
          <a:lstStyle/>
          <a:p>
            <a:r>
              <a:rPr lang="en-US" dirty="0" smtClean="0"/>
              <a:t>Unlike most </a:t>
            </a:r>
            <a:r>
              <a:rPr lang="en-US" dirty="0"/>
              <a:t>other developed countries—such as the 15 nations in the European Union, Japan, Australia, Brazil, Russia and China—the U.S. has no laws requiring labeling of genetically engineered foods.   </a:t>
            </a:r>
            <a:endParaRPr lang="en-US" dirty="0" smtClean="0"/>
          </a:p>
          <a:p>
            <a:endParaRPr lang="en-US" dirty="0" smtClean="0"/>
          </a:p>
          <a:p>
            <a:r>
              <a:rPr lang="en-US" dirty="0" smtClean="0"/>
              <a:t>Currently</a:t>
            </a:r>
            <a:r>
              <a:rPr lang="en-US" dirty="0"/>
              <a:t>, the United States has not defined a tolerance level for genetically modified foods</a:t>
            </a:r>
            <a:r>
              <a:rPr lang="en-US" dirty="0" smtClean="0"/>
              <a:t>.</a:t>
            </a:r>
          </a:p>
          <a:p>
            <a:pPr marL="0" indent="0">
              <a:buNone/>
            </a:pPr>
            <a:endParaRPr lang="en-US" dirty="0" smtClean="0"/>
          </a:p>
          <a:p>
            <a:r>
              <a:rPr lang="en-US" dirty="0" smtClean="0"/>
              <a:t>The feeling </a:t>
            </a:r>
            <a:r>
              <a:rPr lang="en-US" dirty="0"/>
              <a:t>of inability of self-control even when making a simple choice, such as food choices!</a:t>
            </a:r>
          </a:p>
          <a:p>
            <a:endParaRPr lang="en-US" dirty="0"/>
          </a:p>
        </p:txBody>
      </p:sp>
    </p:spTree>
    <p:extLst>
      <p:ext uri="{BB962C8B-B14F-4D97-AF65-F5344CB8AC3E}">
        <p14:creationId xmlns:p14="http://schemas.microsoft.com/office/powerpoint/2010/main" val="143256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8" t="2439" r="522" b="-2439"/>
          <a:stretch/>
        </p:blipFill>
        <p:spPr>
          <a:xfrm>
            <a:off x="199571" y="533400"/>
            <a:ext cx="8763000" cy="6324600"/>
          </a:xfrm>
        </p:spPr>
      </p:pic>
    </p:spTree>
    <p:extLst>
      <p:ext uri="{BB962C8B-B14F-4D97-AF65-F5344CB8AC3E}">
        <p14:creationId xmlns:p14="http://schemas.microsoft.com/office/powerpoint/2010/main" val="24098821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effects of prior beliefs and learning on consumers’ acceptance of GM </a:t>
            </a:r>
            <a:r>
              <a:rPr lang="en-US" dirty="0" smtClean="0"/>
              <a:t>foods</a:t>
            </a:r>
            <a:r>
              <a:rPr lang="en-US" dirty="0"/>
              <a:t>:</a:t>
            </a:r>
          </a:p>
        </p:txBody>
      </p:sp>
      <p:sp>
        <p:nvSpPr>
          <p:cNvPr id="3" name="Content Placeholder 2"/>
          <p:cNvSpPr>
            <a:spLocks noGrp="1"/>
          </p:cNvSpPr>
          <p:nvPr>
            <p:ph idx="1"/>
          </p:nvPr>
        </p:nvSpPr>
        <p:spPr>
          <a:xfrm>
            <a:off x="457200" y="1750430"/>
            <a:ext cx="8229600" cy="4726569"/>
          </a:xfrm>
        </p:spPr>
        <p:txBody>
          <a:bodyPr>
            <a:normAutofit lnSpcReduction="10000"/>
          </a:bodyPr>
          <a:lstStyle/>
          <a:p>
            <a:r>
              <a:rPr lang="en-US" dirty="0"/>
              <a:t>In May 2007, a study was made to see the effects of prior beliefs and learning on consumers’ acceptance of GM foods. </a:t>
            </a:r>
            <a:endParaRPr lang="en-US" dirty="0" smtClean="0"/>
          </a:p>
          <a:p>
            <a:endParaRPr lang="en-US" dirty="0" smtClean="0"/>
          </a:p>
          <a:p>
            <a:r>
              <a:rPr lang="en-US" dirty="0" smtClean="0"/>
              <a:t>New </a:t>
            </a:r>
            <a:r>
              <a:rPr lang="en-US" dirty="0"/>
              <a:t>food products using GM crops appeared in US supermarkets starting in 1996, and consumers’ perceived some risks</a:t>
            </a:r>
            <a:r>
              <a:rPr lang="en-US" dirty="0" smtClean="0"/>
              <a:t>.</a:t>
            </a:r>
          </a:p>
          <a:p>
            <a:pPr marL="0" indent="0">
              <a:buNone/>
            </a:pPr>
            <a:endParaRPr lang="en-US" dirty="0" smtClean="0"/>
          </a:p>
          <a:p>
            <a:r>
              <a:rPr lang="en-US" dirty="0" smtClean="0"/>
              <a:t> </a:t>
            </a:r>
            <a:r>
              <a:rPr lang="en-US" dirty="0"/>
              <a:t>The study was done to examine the role of consumers’ prior beliefs about genetic modification and of diverse, new information on their willingness to pay for foods that might be GM. </a:t>
            </a:r>
            <a:endParaRPr lang="en-US" dirty="0" smtClean="0"/>
          </a:p>
        </p:txBody>
      </p:sp>
    </p:spTree>
    <p:extLst>
      <p:ext uri="{BB962C8B-B14F-4D97-AF65-F5344CB8AC3E}">
        <p14:creationId xmlns:p14="http://schemas.microsoft.com/office/powerpoint/2010/main" val="27076226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a:t>Data were used from economics experiments and show that members who had informed prior beliefs on GM-labeled food products used less than those who had uninformed prior beliefs. </a:t>
            </a:r>
            <a:endParaRPr lang="en-US" dirty="0" smtClean="0"/>
          </a:p>
          <a:p>
            <a:pPr marL="0" indent="0">
              <a:buNone/>
            </a:pPr>
            <a:endParaRPr lang="en-US" dirty="0"/>
          </a:p>
          <a:p>
            <a:r>
              <a:rPr lang="en-US" dirty="0" smtClean="0"/>
              <a:t>Informed participants </a:t>
            </a:r>
            <a:r>
              <a:rPr lang="en-US" dirty="0"/>
              <a:t>were generally not affected significantly by new information. </a:t>
            </a:r>
            <a:endParaRPr lang="en-US" dirty="0" smtClean="0"/>
          </a:p>
          <a:p>
            <a:pPr marL="0" indent="0">
              <a:buNone/>
            </a:pPr>
            <a:endParaRPr lang="en-US" dirty="0"/>
          </a:p>
          <a:p>
            <a:r>
              <a:rPr lang="en-US" dirty="0"/>
              <a:t>This study shows that prior beliefs and new information affect bidding behavior of people who participated in this experiment for food items that might be GM.</a:t>
            </a:r>
          </a:p>
          <a:p>
            <a:endParaRPr lang="en-US" dirty="0"/>
          </a:p>
        </p:txBody>
      </p:sp>
    </p:spTree>
    <p:extLst>
      <p:ext uri="{BB962C8B-B14F-4D97-AF65-F5344CB8AC3E}">
        <p14:creationId xmlns:p14="http://schemas.microsoft.com/office/powerpoint/2010/main" val="21173603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5328"/>
            <a:ext cx="8229600" cy="990600"/>
          </a:xfrm>
        </p:spPr>
        <p:txBody>
          <a:bodyPr>
            <a:normAutofit fontScale="90000"/>
          </a:bodyPr>
          <a:lstStyle/>
          <a:p>
            <a:r>
              <a:rPr lang="en-US" dirty="0" smtClean="0"/>
              <a:t>Discussion: Managing </a:t>
            </a:r>
            <a:r>
              <a:rPr lang="en-US" dirty="0"/>
              <a:t>information to achieve private </a:t>
            </a:r>
            <a:r>
              <a:rPr lang="en-US" dirty="0" smtClean="0"/>
              <a:t>objectives.</a:t>
            </a:r>
            <a:endParaRPr lang="en-US" dirty="0"/>
          </a:p>
        </p:txBody>
      </p:sp>
      <p:sp>
        <p:nvSpPr>
          <p:cNvPr id="3" name="Content Placeholder 2"/>
          <p:cNvSpPr>
            <a:spLocks noGrp="1"/>
          </p:cNvSpPr>
          <p:nvPr>
            <p:ph idx="1"/>
          </p:nvPr>
        </p:nvSpPr>
        <p:spPr>
          <a:xfrm>
            <a:off x="457200" y="1826750"/>
            <a:ext cx="8229600" cy="4876800"/>
          </a:xfrm>
        </p:spPr>
        <p:txBody>
          <a:bodyPr>
            <a:normAutofit lnSpcReduction="10000"/>
          </a:bodyPr>
          <a:lstStyle/>
          <a:p>
            <a:r>
              <a:rPr lang="en-US" dirty="0" smtClean="0"/>
              <a:t>Members were </a:t>
            </a:r>
            <a:r>
              <a:rPr lang="en-US" dirty="0"/>
              <a:t>examined in their use of prior beliefs and new information to inform decision on willingness to pay for common food items available in grocery stores and supermarkets and not in a lottery. </a:t>
            </a:r>
            <a:endParaRPr lang="en-US" dirty="0" smtClean="0"/>
          </a:p>
          <a:p>
            <a:pPr marL="0" indent="0">
              <a:buNone/>
            </a:pPr>
            <a:endParaRPr lang="en-US" dirty="0" smtClean="0"/>
          </a:p>
          <a:p>
            <a:r>
              <a:rPr lang="en-US" dirty="0" smtClean="0"/>
              <a:t>These </a:t>
            </a:r>
            <a:r>
              <a:rPr lang="en-US" dirty="0"/>
              <a:t>results have implications for information policies by showing how both disbelievers and believers of new technologies might try to manage information to achieve private objectives</a:t>
            </a:r>
            <a:r>
              <a:rPr lang="en-US" dirty="0" smtClean="0"/>
              <a:t>.</a:t>
            </a:r>
          </a:p>
          <a:p>
            <a:endParaRPr lang="en-US" dirty="0" smtClean="0"/>
          </a:p>
          <a:p>
            <a:r>
              <a:rPr lang="en-US" dirty="0" smtClean="0"/>
              <a:t> </a:t>
            </a:r>
            <a:r>
              <a:rPr lang="en-US" dirty="0"/>
              <a:t>This choice is most likely to occur when much is unknown scientifically about the impacts of new technologies or when third-party information is limited or unavailable. </a:t>
            </a:r>
          </a:p>
        </p:txBody>
      </p:sp>
    </p:spTree>
    <p:extLst>
      <p:ext uri="{BB962C8B-B14F-4D97-AF65-F5344CB8AC3E}">
        <p14:creationId xmlns:p14="http://schemas.microsoft.com/office/powerpoint/2010/main" val="32528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7799"/>
            <a:ext cx="8229600" cy="5859201"/>
          </a:xfrm>
        </p:spPr>
        <p:txBody>
          <a:bodyPr>
            <a:normAutofit/>
          </a:bodyPr>
          <a:lstStyle/>
          <a:p>
            <a:r>
              <a:rPr lang="en-US" dirty="0" smtClean="0"/>
              <a:t>Opponents </a:t>
            </a:r>
            <a:r>
              <a:rPr lang="en-US" dirty="0"/>
              <a:t>to a new technology may try to target people who are somewhat uninformed about the technology</a:t>
            </a:r>
            <a:r>
              <a:rPr lang="en-US" dirty="0" smtClean="0"/>
              <a:t>.</a:t>
            </a:r>
          </a:p>
          <a:p>
            <a:pPr marL="0" indent="0">
              <a:buNone/>
            </a:pPr>
            <a:endParaRPr lang="en-US" dirty="0" smtClean="0"/>
          </a:p>
          <a:p>
            <a:r>
              <a:rPr lang="en-US" dirty="0" smtClean="0"/>
              <a:t> </a:t>
            </a:r>
            <a:r>
              <a:rPr lang="en-US" dirty="0"/>
              <a:t>And promoters of the technology may try to target people who have revealing prior beliefs for maximum effectiveness</a:t>
            </a:r>
            <a:r>
              <a:rPr lang="en-US" dirty="0" smtClean="0"/>
              <a:t>.</a:t>
            </a:r>
          </a:p>
          <a:p>
            <a:pPr marL="0" indent="0">
              <a:buNone/>
            </a:pPr>
            <a:endParaRPr lang="en-US" dirty="0" smtClean="0"/>
          </a:p>
          <a:p>
            <a:r>
              <a:rPr lang="en-US" dirty="0" smtClean="0"/>
              <a:t>Future </a:t>
            </a:r>
            <a:r>
              <a:rPr lang="en-US" dirty="0"/>
              <a:t>research might examine the objectiveness of these beliefs and attempt of pro-biotechnology and anti-biotechnology prior beliefs and the way that they affect willingness to buy GM products. </a:t>
            </a:r>
          </a:p>
        </p:txBody>
      </p:sp>
    </p:spTree>
    <p:extLst>
      <p:ext uri="{BB962C8B-B14F-4D97-AF65-F5344CB8AC3E}">
        <p14:creationId xmlns:p14="http://schemas.microsoft.com/office/powerpoint/2010/main" val="233692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level of subjective and objective knowledge regarding GM </a:t>
            </a:r>
            <a:r>
              <a:rPr lang="en-US" dirty="0" smtClean="0"/>
              <a:t>food:</a:t>
            </a:r>
            <a:endParaRPr lang="en-US" dirty="0"/>
          </a:p>
        </p:txBody>
      </p:sp>
      <p:sp>
        <p:nvSpPr>
          <p:cNvPr id="3" name="Content Placeholder 2"/>
          <p:cNvSpPr>
            <a:spLocks noGrp="1"/>
          </p:cNvSpPr>
          <p:nvPr>
            <p:ph idx="1"/>
          </p:nvPr>
        </p:nvSpPr>
        <p:spPr>
          <a:xfrm>
            <a:off x="457200" y="1857616"/>
            <a:ext cx="8229600" cy="5000384"/>
          </a:xfrm>
        </p:spPr>
        <p:txBody>
          <a:bodyPr>
            <a:normAutofit lnSpcReduction="10000"/>
          </a:bodyPr>
          <a:lstStyle/>
          <a:p>
            <a:r>
              <a:rPr lang="en-US" dirty="0" smtClean="0"/>
              <a:t>the </a:t>
            </a:r>
            <a:r>
              <a:rPr lang="en-US" dirty="0"/>
              <a:t>level of subjective and objective knowledge regarding GM food, among Spanish, European, and US consumers is </a:t>
            </a:r>
            <a:r>
              <a:rPr lang="en-US" dirty="0" smtClean="0"/>
              <a:t>low. Thus, more </a:t>
            </a:r>
            <a:r>
              <a:rPr lang="en-US" dirty="0"/>
              <a:t>information should be provided to consumers to increase both knowledge and understanding of these matters. </a:t>
            </a:r>
            <a:endParaRPr lang="en-US" dirty="0" smtClean="0"/>
          </a:p>
          <a:p>
            <a:pPr marL="0" indent="0">
              <a:buNone/>
            </a:pPr>
            <a:endParaRPr lang="en-US" dirty="0" smtClean="0"/>
          </a:p>
          <a:p>
            <a:r>
              <a:rPr lang="en-US" dirty="0" smtClean="0"/>
              <a:t>The majority </a:t>
            </a:r>
            <a:r>
              <a:rPr lang="en-US" dirty="0"/>
              <a:t>of these mentored populations have made little effort to be informed about biotech applications in food production</a:t>
            </a:r>
            <a:r>
              <a:rPr lang="en-US" dirty="0" smtClean="0"/>
              <a:t>.</a:t>
            </a:r>
          </a:p>
          <a:p>
            <a:pPr marL="0" indent="0">
              <a:buNone/>
            </a:pPr>
            <a:endParaRPr lang="en-US" dirty="0" smtClean="0"/>
          </a:p>
          <a:p>
            <a:r>
              <a:rPr lang="en-US" dirty="0" smtClean="0"/>
              <a:t> The undecided </a:t>
            </a:r>
            <a:r>
              <a:rPr lang="en-US" dirty="0"/>
              <a:t>consumers is the segment that shows a high desire for learning more about GM technology in order to assess more clearly their attitudes towards GM food.</a:t>
            </a:r>
          </a:p>
          <a:p>
            <a:endParaRPr lang="en-US" dirty="0"/>
          </a:p>
        </p:txBody>
      </p:sp>
    </p:spTree>
    <p:extLst>
      <p:ext uri="{BB962C8B-B14F-4D97-AF65-F5344CB8AC3E}">
        <p14:creationId xmlns:p14="http://schemas.microsoft.com/office/powerpoint/2010/main" val="124146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569"/>
            <a:ext cx="8229600" cy="990600"/>
          </a:xfrm>
        </p:spPr>
        <p:txBody>
          <a:bodyPr>
            <a:normAutofit fontScale="90000"/>
          </a:bodyPr>
          <a:lstStyle/>
          <a:p>
            <a:r>
              <a:rPr lang="en-US" dirty="0"/>
              <a:t>Did you know that most of our food today that we consume on a daily basis is genetically modified (GM)? </a:t>
            </a:r>
            <a:br>
              <a:rPr lang="en-US" dirty="0"/>
            </a:br>
            <a:endParaRPr lang="en-US" dirty="0"/>
          </a:p>
        </p:txBody>
      </p:sp>
    </p:spTree>
    <p:extLst>
      <p:ext uri="{BB962C8B-B14F-4D97-AF65-F5344CB8AC3E}">
        <p14:creationId xmlns:p14="http://schemas.microsoft.com/office/powerpoint/2010/main" val="124621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7444" r="-17444"/>
          <a:stretch>
            <a:fillRect/>
          </a:stretch>
        </p:blipFill>
        <p:spPr>
          <a:xfrm>
            <a:off x="0" y="720766"/>
            <a:ext cx="9144000" cy="6137234"/>
          </a:xfrm>
        </p:spPr>
      </p:pic>
    </p:spTree>
    <p:extLst>
      <p:ext uri="{BB962C8B-B14F-4D97-AF65-F5344CB8AC3E}">
        <p14:creationId xmlns:p14="http://schemas.microsoft.com/office/powerpoint/2010/main" val="353202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 crops Approval:</a:t>
            </a:r>
            <a:endParaRPr lang="en-US" dirty="0"/>
          </a:p>
        </p:txBody>
      </p:sp>
      <p:sp>
        <p:nvSpPr>
          <p:cNvPr id="3" name="Content Placeholder 2"/>
          <p:cNvSpPr>
            <a:spLocks noGrp="1"/>
          </p:cNvSpPr>
          <p:nvPr>
            <p:ph idx="1"/>
          </p:nvPr>
        </p:nvSpPr>
        <p:spPr/>
        <p:txBody>
          <a:bodyPr>
            <a:normAutofit/>
          </a:bodyPr>
          <a:lstStyle/>
          <a:p>
            <a:pPr fontAlgn="base"/>
            <a:r>
              <a:rPr lang="en-US" dirty="0" smtClean="0"/>
              <a:t>GM </a:t>
            </a:r>
            <a:r>
              <a:rPr lang="en-US" dirty="0"/>
              <a:t>crops have met with general approval among scientists and policy makers in the United States, but public approval of GM crops is progressing much more slowly</a:t>
            </a:r>
            <a:r>
              <a:rPr lang="en-US" dirty="0" smtClean="0"/>
              <a:t>.</a:t>
            </a:r>
          </a:p>
        </p:txBody>
      </p:sp>
      <p:pic>
        <p:nvPicPr>
          <p:cNvPr id="4" name="Picture 3"/>
          <p:cNvPicPr>
            <a:picLocks noChangeAspect="1"/>
          </p:cNvPicPr>
          <p:nvPr/>
        </p:nvPicPr>
        <p:blipFill>
          <a:blip r:embed="rId2"/>
          <a:stretch>
            <a:fillRect/>
          </a:stretch>
        </p:blipFill>
        <p:spPr>
          <a:xfrm>
            <a:off x="3106192" y="3912728"/>
            <a:ext cx="6037808" cy="2945272"/>
          </a:xfrm>
          <a:prstGeom prst="rect">
            <a:avLst/>
          </a:prstGeom>
          <a:ln>
            <a:noFill/>
          </a:ln>
          <a:effectLst>
            <a:softEdge rad="112500"/>
          </a:effectLst>
        </p:spPr>
      </p:pic>
    </p:spTree>
    <p:extLst>
      <p:ext uri="{BB962C8B-B14F-4D97-AF65-F5344CB8AC3E}">
        <p14:creationId xmlns:p14="http://schemas.microsoft.com/office/powerpoint/2010/main" val="221963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Explaining the public resistance to GM food:</a:t>
            </a:r>
            <a:endParaRPr lang="en-US" dirty="0"/>
          </a:p>
        </p:txBody>
      </p:sp>
      <p:sp>
        <p:nvSpPr>
          <p:cNvPr id="3" name="Content Placeholder 2"/>
          <p:cNvSpPr>
            <a:spLocks noGrp="1"/>
          </p:cNvSpPr>
          <p:nvPr>
            <p:ph idx="1"/>
          </p:nvPr>
        </p:nvSpPr>
        <p:spPr>
          <a:xfrm>
            <a:off x="457200" y="1840455"/>
            <a:ext cx="8229600" cy="4876800"/>
          </a:xfrm>
        </p:spPr>
        <p:txBody>
          <a:bodyPr>
            <a:normAutofit/>
          </a:bodyPr>
          <a:lstStyle/>
          <a:p>
            <a:pPr fontAlgn="base"/>
            <a:r>
              <a:rPr lang="en-US" dirty="0"/>
              <a:t> In a study </a:t>
            </a:r>
            <a:r>
              <a:rPr lang="en-US" dirty="0" smtClean="0"/>
              <a:t>explaining </a:t>
            </a:r>
            <a:r>
              <a:rPr lang="en-US" dirty="0"/>
              <a:t>public resistance to genetically modiﬁed corn, an economic analysis was shown to determine whether the beneﬁts of one type of GM corn outweigh the potential risks. </a:t>
            </a:r>
            <a:endParaRPr lang="en-US" dirty="0" smtClean="0"/>
          </a:p>
          <a:p>
            <a:pPr fontAlgn="base"/>
            <a:endParaRPr lang="en-US" dirty="0" smtClean="0"/>
          </a:p>
          <a:p>
            <a:pPr fontAlgn="base"/>
            <a:r>
              <a:rPr lang="en-US" dirty="0" smtClean="0"/>
              <a:t>It </a:t>
            </a:r>
            <a:r>
              <a:rPr lang="en-US" dirty="0"/>
              <a:t>is found that the corn growers, consumers, and industry all beneﬁt from this GM corn adoption, though the purported health and environmental beneﬁts of reducing chemical pesticide usage through the corn are insignificant. </a:t>
            </a:r>
          </a:p>
          <a:p>
            <a:endParaRPr lang="en-US" dirty="0"/>
          </a:p>
        </p:txBody>
      </p:sp>
    </p:spTree>
    <p:extLst>
      <p:ext uri="{BB962C8B-B14F-4D97-AF65-F5344CB8AC3E}">
        <p14:creationId xmlns:p14="http://schemas.microsoft.com/office/powerpoint/2010/main" val="77741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It is important for developing nations to consider, however, not just the risks associated with GM crops, but also potential beneﬁts. </a:t>
            </a:r>
            <a:endParaRPr lang="en-US" dirty="0" smtClean="0"/>
          </a:p>
          <a:p>
            <a:pPr lvl="1">
              <a:buFont typeface="Wingdings" charset="2"/>
              <a:buChar char="Ø"/>
            </a:pPr>
            <a:r>
              <a:rPr lang="en-US" dirty="0" smtClean="0"/>
              <a:t>For </a:t>
            </a:r>
            <a:r>
              <a:rPr lang="en-US" dirty="0"/>
              <a:t>example, it was mentioned that this technology could have a far greater impact in the developing </a:t>
            </a:r>
            <a:r>
              <a:rPr lang="en-US" dirty="0" smtClean="0"/>
              <a:t>world.</a:t>
            </a:r>
          </a:p>
          <a:p>
            <a:pPr marL="274320" lvl="1" indent="0">
              <a:buNone/>
            </a:pPr>
            <a:endParaRPr lang="en-US" dirty="0" smtClean="0"/>
          </a:p>
          <a:p>
            <a:pPr lvl="1"/>
            <a:r>
              <a:rPr lang="en-US" sz="2400" dirty="0"/>
              <a:t>The risks and beneﬁts of these different potential impacts should be weighed when making a decision about adoption of GM crops. </a:t>
            </a:r>
          </a:p>
          <a:p>
            <a:pPr marL="0" indent="0">
              <a:buNone/>
            </a:pPr>
            <a:endParaRPr lang="en-US" dirty="0"/>
          </a:p>
        </p:txBody>
      </p:sp>
    </p:spTree>
    <p:extLst>
      <p:ext uri="{BB962C8B-B14F-4D97-AF65-F5344CB8AC3E}">
        <p14:creationId xmlns:p14="http://schemas.microsoft.com/office/powerpoint/2010/main" val="347984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2080710"/>
            <a:ext cx="8229600" cy="5075463"/>
          </a:xfrm>
        </p:spPr>
        <p:txBody>
          <a:bodyPr>
            <a:normAutofit/>
          </a:bodyPr>
          <a:lstStyle/>
          <a:p>
            <a:pPr fontAlgn="base"/>
            <a:r>
              <a:rPr lang="en-US" dirty="0" smtClean="0"/>
              <a:t>This study </a:t>
            </a:r>
            <a:r>
              <a:rPr lang="en-US" dirty="0"/>
              <a:t>shows how a distributional analysis can inform regulatory decision makers in the much-contested area of GM food. </a:t>
            </a:r>
            <a:endParaRPr lang="en-US" dirty="0" smtClean="0"/>
          </a:p>
          <a:p>
            <a:pPr marL="0" indent="0" fontAlgn="base">
              <a:buNone/>
            </a:pPr>
            <a:endParaRPr lang="en-US" dirty="0" smtClean="0"/>
          </a:p>
          <a:p>
            <a:pPr fontAlgn="base"/>
            <a:r>
              <a:rPr lang="en-US" dirty="0" smtClean="0"/>
              <a:t>By </a:t>
            </a:r>
            <a:r>
              <a:rPr lang="en-US" dirty="0"/>
              <a:t>considering the beneﬁts and risks to all potential participants, and not just economic efﬁciency, the ﬁndings help explain why large portions of the domestic and international public are worries of GM crops in general</a:t>
            </a:r>
            <a:r>
              <a:rPr lang="en-US" dirty="0" smtClean="0"/>
              <a:t>.</a:t>
            </a:r>
          </a:p>
          <a:p>
            <a:endParaRPr lang="en-US" dirty="0"/>
          </a:p>
          <a:p>
            <a:endParaRPr lang="en-US" dirty="0"/>
          </a:p>
        </p:txBody>
      </p:sp>
    </p:spTree>
    <p:extLst>
      <p:ext uri="{BB962C8B-B14F-4D97-AF65-F5344CB8AC3E}">
        <p14:creationId xmlns:p14="http://schemas.microsoft.com/office/powerpoint/2010/main" val="58645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2401"/>
            <a:ext cx="8229600" cy="4876800"/>
          </a:xfrm>
        </p:spPr>
        <p:txBody>
          <a:bodyPr/>
          <a:lstStyle/>
          <a:p>
            <a:pPr marL="0" indent="0" fontAlgn="base">
              <a:buNone/>
            </a:pPr>
            <a:endParaRPr lang="en-US" dirty="0"/>
          </a:p>
          <a:p>
            <a:pPr fontAlgn="base"/>
            <a:r>
              <a:rPr lang="en-US" dirty="0"/>
              <a:t> Thus, it is believed that an underlying cause of public wariness is that consumers do not perceive signiﬁcant beneﬁts to themselves from GM crops, while fearing the slight risks that they might possibly suffer. </a:t>
            </a:r>
          </a:p>
          <a:p>
            <a:pPr marL="0" indent="0">
              <a:buNone/>
            </a:pPr>
            <a:endParaRPr lang="en-US" dirty="0" smtClean="0"/>
          </a:p>
          <a:p>
            <a:r>
              <a:rPr lang="en-US" dirty="0" smtClean="0"/>
              <a:t>Based </a:t>
            </a:r>
            <a:r>
              <a:rPr lang="en-US" dirty="0"/>
              <a:t>on this study, if consumer found that GM products would benefit them by directly such as: offering a lower price, better taste, or even longer shelf life they will not stand against it!</a:t>
            </a:r>
          </a:p>
          <a:p>
            <a:endParaRPr lang="en-US" dirty="0"/>
          </a:p>
        </p:txBody>
      </p:sp>
    </p:spTree>
    <p:extLst>
      <p:ext uri="{BB962C8B-B14F-4D97-AF65-F5344CB8AC3E}">
        <p14:creationId xmlns:p14="http://schemas.microsoft.com/office/powerpoint/2010/main" val="365844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 what we eat is GM.</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most common GE crops in the United States are soybean, corn, cotton, and canola. </a:t>
            </a:r>
            <a:endParaRPr lang="en-US" dirty="0" smtClean="0"/>
          </a:p>
          <a:p>
            <a:pPr marL="0" indent="0">
              <a:buNone/>
            </a:pPr>
            <a:endParaRPr lang="en-US" dirty="0" smtClean="0"/>
          </a:p>
          <a:p>
            <a:r>
              <a:rPr lang="en-US" dirty="0" smtClean="0"/>
              <a:t>Many </a:t>
            </a:r>
            <a:r>
              <a:rPr lang="en-US" dirty="0"/>
              <a:t>processed food products contain soybean or corn </a:t>
            </a:r>
            <a:r>
              <a:rPr lang="en-US" dirty="0" smtClean="0"/>
              <a:t>ingredients, it’s </a:t>
            </a:r>
            <a:r>
              <a:rPr lang="en-US" dirty="0"/>
              <a:t>estimated that 60 to 70 percent of processed foods in grocery stores include at least one GE ingredient. </a:t>
            </a:r>
            <a:endParaRPr lang="en-US" dirty="0" smtClean="0"/>
          </a:p>
          <a:p>
            <a:pPr>
              <a:buFont typeface="Wingdings" charset="2"/>
              <a:buChar char="Ø"/>
            </a:pPr>
            <a:r>
              <a:rPr lang="en-US" dirty="0" smtClean="0"/>
              <a:t> </a:t>
            </a:r>
            <a:r>
              <a:rPr lang="en-US" dirty="0"/>
              <a:t>(e.g., high fructose corn syrup or soy protein), </a:t>
            </a:r>
            <a:endParaRPr lang="en-US" dirty="0" smtClean="0"/>
          </a:p>
        </p:txBody>
      </p:sp>
    </p:spTree>
    <p:extLst>
      <p:ext uri="{BB962C8B-B14F-4D97-AF65-F5344CB8AC3E}">
        <p14:creationId xmlns:p14="http://schemas.microsoft.com/office/powerpoint/2010/main" val="96564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9793"/>
            <a:ext cx="8229600" cy="5327207"/>
          </a:xfrm>
        </p:spPr>
        <p:txBody>
          <a:bodyPr/>
          <a:lstStyle/>
          <a:p>
            <a:r>
              <a:rPr lang="en-US" dirty="0"/>
              <a:t>Currently, The U.S. Food and Drug Administration (FDA) currently requires labeling of GE foods if the food has a significantly different nutritional property; if a new food includes an allergen that consumers would not expect to be present (e.g., a peanut protein in a soybean product); or if a food product contains a toxicant more than acceptable limits. </a:t>
            </a:r>
            <a:endParaRPr lang="en-US" dirty="0" smtClean="0"/>
          </a:p>
          <a:p>
            <a:pPr marL="0" indent="0">
              <a:buNone/>
            </a:pPr>
            <a:endParaRPr lang="en-US" dirty="0"/>
          </a:p>
          <a:p>
            <a:r>
              <a:rPr lang="en-US" dirty="0"/>
              <a:t>Recently, in 2001, the FDA proposed optional guidelines for labeling food that does or does not contain GE ingredients. </a:t>
            </a:r>
          </a:p>
          <a:p>
            <a:endParaRPr lang="en-US" dirty="0"/>
          </a:p>
        </p:txBody>
      </p:sp>
    </p:spTree>
    <p:extLst>
      <p:ext uri="{BB962C8B-B14F-4D97-AF65-F5344CB8AC3E}">
        <p14:creationId xmlns:p14="http://schemas.microsoft.com/office/powerpoint/2010/main" val="32426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obligatory labeling connected with GE ingredients </a:t>
            </a:r>
            <a:r>
              <a:rPr lang="en-US" dirty="0" smtClean="0"/>
              <a:t>is not an </a:t>
            </a:r>
            <a:r>
              <a:rPr lang="en-US" dirty="0"/>
              <a:t>easy </a:t>
            </a:r>
            <a:r>
              <a:rPr lang="en-US" dirty="0" smtClean="0"/>
              <a:t>evaluate</a:t>
            </a:r>
            <a:r>
              <a:rPr lang="en-US" dirty="0"/>
              <a:t>:</a:t>
            </a:r>
          </a:p>
        </p:txBody>
      </p:sp>
      <p:sp>
        <p:nvSpPr>
          <p:cNvPr id="5" name="Content Placeholder 4"/>
          <p:cNvSpPr>
            <a:spLocks noGrp="1"/>
          </p:cNvSpPr>
          <p:nvPr>
            <p:ph idx="1"/>
          </p:nvPr>
        </p:nvSpPr>
        <p:spPr>
          <a:xfrm>
            <a:off x="457200" y="1870558"/>
            <a:ext cx="8229600" cy="4606441"/>
          </a:xfrm>
        </p:spPr>
        <p:txBody>
          <a:bodyPr>
            <a:normAutofit/>
          </a:bodyPr>
          <a:lstStyle/>
          <a:p>
            <a:r>
              <a:rPr lang="en-US" dirty="0" smtClean="0"/>
              <a:t>there </a:t>
            </a:r>
            <a:r>
              <a:rPr lang="en-US" dirty="0"/>
              <a:t>are several complex issues that need resolving prior to implementation. </a:t>
            </a:r>
            <a:endParaRPr lang="en-US" dirty="0" smtClean="0"/>
          </a:p>
          <a:p>
            <a:pPr>
              <a:buFont typeface="Wingdings" charset="2"/>
              <a:buChar char="Ø"/>
            </a:pPr>
            <a:r>
              <a:rPr lang="en-US" dirty="0" smtClean="0"/>
              <a:t>For </a:t>
            </a:r>
            <a:r>
              <a:rPr lang="en-US" dirty="0"/>
              <a:t>instance: Labels on GE food imply a warning about health effects, whereas no significant differences between GE and regular foods have been detected. </a:t>
            </a:r>
            <a:endParaRPr lang="en-US" dirty="0" smtClean="0"/>
          </a:p>
          <a:p>
            <a:pPr marL="0" indent="0">
              <a:buNone/>
            </a:pPr>
            <a:endParaRPr lang="en-US" dirty="0" smtClean="0"/>
          </a:p>
          <a:p>
            <a:r>
              <a:rPr lang="en-US" dirty="0" smtClean="0"/>
              <a:t>If a </a:t>
            </a:r>
            <a:r>
              <a:rPr lang="en-US" dirty="0"/>
              <a:t>nutritional or allergenic difference were found in a GE food, current FDA regulations require a label to that effect</a:t>
            </a:r>
            <a:r>
              <a:rPr lang="en-US" dirty="0" smtClean="0"/>
              <a:t>.</a:t>
            </a:r>
          </a:p>
          <a:p>
            <a:pPr marL="0" indent="0">
              <a:buNone/>
            </a:pPr>
            <a:endParaRPr lang="en-US" dirty="0"/>
          </a:p>
        </p:txBody>
      </p:sp>
    </p:spTree>
    <p:extLst>
      <p:ext uri="{BB962C8B-B14F-4D97-AF65-F5344CB8AC3E}">
        <p14:creationId xmlns:p14="http://schemas.microsoft.com/office/powerpoint/2010/main" val="208478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1045"/>
            <a:ext cx="8229600" cy="4876800"/>
          </a:xfrm>
        </p:spPr>
        <p:txBody>
          <a:bodyPr/>
          <a:lstStyle/>
          <a:p>
            <a:r>
              <a:rPr lang="en-US" dirty="0"/>
              <a:t>Numerous complex conditions will need solving prior implication. </a:t>
            </a:r>
            <a:endParaRPr lang="en-US" dirty="0" smtClean="0"/>
          </a:p>
          <a:p>
            <a:pPr>
              <a:buFont typeface="Wingdings" charset="2"/>
              <a:buChar char="Ø"/>
            </a:pPr>
            <a:r>
              <a:rPr lang="en-US" dirty="0" smtClean="0"/>
              <a:t>For </a:t>
            </a:r>
            <a:r>
              <a:rPr lang="en-US" dirty="0"/>
              <a:t>instance: Product labels about GE meals mean a warning about wellness side effects, while significant differences concerning GE and regular meals are discovered. </a:t>
            </a:r>
            <a:endParaRPr lang="en-US" dirty="0" smtClean="0"/>
          </a:p>
          <a:p>
            <a:pPr marL="0" indent="0">
              <a:buNone/>
            </a:pPr>
            <a:endParaRPr lang="en-US" dirty="0"/>
          </a:p>
          <a:p>
            <a:r>
              <a:rPr lang="en-US" dirty="0"/>
              <a:t>If a dietary or allergenic change were being obtained in a GE meal, current FDA laws require a label to that effect. </a:t>
            </a:r>
          </a:p>
          <a:p>
            <a:pPr marL="0" indent="0">
              <a:buNone/>
            </a:pPr>
            <a:endParaRPr lang="en-US" dirty="0"/>
          </a:p>
        </p:txBody>
      </p:sp>
    </p:spTree>
    <p:extLst>
      <p:ext uri="{BB962C8B-B14F-4D97-AF65-F5344CB8AC3E}">
        <p14:creationId xmlns:p14="http://schemas.microsoft.com/office/powerpoint/2010/main" val="121946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 view:</a:t>
            </a:r>
            <a:endParaRPr lang="en-US" dirty="0"/>
          </a:p>
        </p:txBody>
      </p:sp>
      <p:sp>
        <p:nvSpPr>
          <p:cNvPr id="3" name="Content Placeholder 2"/>
          <p:cNvSpPr>
            <a:spLocks noGrp="1"/>
          </p:cNvSpPr>
          <p:nvPr>
            <p:ph idx="1"/>
          </p:nvPr>
        </p:nvSpPr>
        <p:spPr/>
        <p:txBody>
          <a:bodyPr>
            <a:normAutofit/>
          </a:bodyPr>
          <a:lstStyle/>
          <a:p>
            <a:r>
              <a:rPr lang="en-US" dirty="0" smtClean="0"/>
              <a:t>Most </a:t>
            </a:r>
            <a:r>
              <a:rPr lang="en-US" dirty="0"/>
              <a:t>of the food consumed in the United States is GM, i.e. derived from microorganisms, plants, or animals that have been operated at the molecular level to deliver them with traits that markets or consumers desire. </a:t>
            </a:r>
          </a:p>
        </p:txBody>
      </p:sp>
      <p:pic>
        <p:nvPicPr>
          <p:cNvPr id="4" name="Picture 3"/>
          <p:cNvPicPr>
            <a:picLocks noChangeAspect="1"/>
          </p:cNvPicPr>
          <p:nvPr/>
        </p:nvPicPr>
        <p:blipFill>
          <a:blip r:embed="rId2"/>
          <a:stretch>
            <a:fillRect/>
          </a:stretch>
        </p:blipFill>
        <p:spPr>
          <a:xfrm>
            <a:off x="4370359" y="3277768"/>
            <a:ext cx="4773641" cy="3580231"/>
          </a:xfrm>
          <a:prstGeom prst="rect">
            <a:avLst/>
          </a:prstGeom>
        </p:spPr>
      </p:pic>
    </p:spTree>
    <p:extLst>
      <p:ext uri="{BB962C8B-B14F-4D97-AF65-F5344CB8AC3E}">
        <p14:creationId xmlns:p14="http://schemas.microsoft.com/office/powerpoint/2010/main" val="170904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3605"/>
            <a:ext cx="8229600" cy="5773395"/>
          </a:xfrm>
        </p:spPr>
        <p:txBody>
          <a:bodyPr/>
          <a:lstStyle/>
          <a:p>
            <a:pPr marL="0" indent="0">
              <a:buNone/>
            </a:pPr>
            <a:endParaRPr lang="en-US" dirty="0" smtClean="0"/>
          </a:p>
          <a:p>
            <a:r>
              <a:rPr lang="en-US" dirty="0" smtClean="0"/>
              <a:t>Consumers </a:t>
            </a:r>
            <a:r>
              <a:rPr lang="en-US" dirty="0"/>
              <a:t>who want to buy non-GE food already have an option: to purchase certified organic foods, which by definition cannot be produced with GE ingredients. </a:t>
            </a:r>
            <a:endParaRPr lang="en-US" dirty="0" smtClean="0"/>
          </a:p>
          <a:p>
            <a:pPr marL="0" indent="0">
              <a:buNone/>
            </a:pPr>
            <a:endParaRPr lang="en-US" dirty="0" smtClean="0"/>
          </a:p>
          <a:p>
            <a:r>
              <a:rPr lang="en-US" dirty="0" smtClean="0"/>
              <a:t>Furthermore</a:t>
            </a:r>
            <a:r>
              <a:rPr lang="en-US" dirty="0"/>
              <a:t>, consumers who want to avoid animal products need not worry about GE food. </a:t>
            </a:r>
            <a:endParaRPr lang="en-US" dirty="0" smtClean="0"/>
          </a:p>
          <a:p>
            <a:pPr marL="0" indent="0">
              <a:buNone/>
            </a:pPr>
            <a:endParaRPr lang="en-US" dirty="0" smtClean="0"/>
          </a:p>
          <a:p>
            <a:r>
              <a:rPr lang="en-US" dirty="0" smtClean="0"/>
              <a:t>No </a:t>
            </a:r>
            <a:r>
              <a:rPr lang="en-US" dirty="0"/>
              <a:t>GE products currently on the market or under review contain animal genes. (However, there is no guarantee that this will not happen in the </a:t>
            </a:r>
            <a:r>
              <a:rPr lang="en-US" dirty="0" smtClean="0"/>
              <a:t>future).</a:t>
            </a:r>
            <a:endParaRPr lang="en-US" dirty="0"/>
          </a:p>
          <a:p>
            <a:endParaRPr lang="en-US" dirty="0"/>
          </a:p>
        </p:txBody>
      </p:sp>
    </p:spTree>
    <p:extLst>
      <p:ext uri="{BB962C8B-B14F-4D97-AF65-F5344CB8AC3E}">
        <p14:creationId xmlns:p14="http://schemas.microsoft.com/office/powerpoint/2010/main" val="413135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GM and Economics:</a:t>
            </a:r>
            <a:endParaRPr lang="en-US" dirty="0"/>
          </a:p>
        </p:txBody>
      </p:sp>
      <p:sp>
        <p:nvSpPr>
          <p:cNvPr id="3" name="Content Placeholder 2"/>
          <p:cNvSpPr>
            <a:spLocks noGrp="1"/>
          </p:cNvSpPr>
          <p:nvPr>
            <p:ph idx="1"/>
          </p:nvPr>
        </p:nvSpPr>
        <p:spPr/>
        <p:txBody>
          <a:bodyPr>
            <a:normAutofit/>
          </a:bodyPr>
          <a:lstStyle/>
          <a:p>
            <a:r>
              <a:rPr lang="en-US" dirty="0"/>
              <a:t>From an economical point of view, the cost of labeling involves far more than the paper and ink to print the actual label. </a:t>
            </a:r>
            <a:endParaRPr lang="en-US" dirty="0" smtClean="0"/>
          </a:p>
          <a:p>
            <a:pPr marL="0" indent="0">
              <a:buNone/>
            </a:pPr>
            <a:endParaRPr lang="en-US" dirty="0" smtClean="0"/>
          </a:p>
          <a:p>
            <a:r>
              <a:rPr lang="en-US" dirty="0" smtClean="0"/>
              <a:t>Accurate </a:t>
            </a:r>
            <a:r>
              <a:rPr lang="en-US" dirty="0"/>
              <a:t>labeling requires a wide identity preservation system from farmer to elevator to grain processor to food manufacturer to dealer</a:t>
            </a:r>
            <a:r>
              <a:rPr lang="en-US" dirty="0" smtClean="0"/>
              <a:t>.</a:t>
            </a:r>
          </a:p>
          <a:p>
            <a:pPr marL="0" indent="0">
              <a:buNone/>
            </a:pPr>
            <a:endParaRPr lang="en-US" dirty="0" smtClean="0"/>
          </a:p>
          <a:p>
            <a:r>
              <a:rPr lang="en-US" dirty="0" smtClean="0"/>
              <a:t> </a:t>
            </a:r>
            <a:r>
              <a:rPr lang="en-US" dirty="0"/>
              <a:t>Estimates of the costs of mandatory labeling vary from a few dollars per person per year to 10 percent of a consumer’s food bill. </a:t>
            </a:r>
            <a:endParaRPr lang="en-US" dirty="0" smtClean="0"/>
          </a:p>
        </p:txBody>
      </p:sp>
    </p:spTree>
    <p:extLst>
      <p:ext uri="{BB962C8B-B14F-4D97-AF65-F5344CB8AC3E}">
        <p14:creationId xmlns:p14="http://schemas.microsoft.com/office/powerpoint/2010/main" val="13088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1286"/>
            <a:ext cx="8229600" cy="5805714"/>
          </a:xfrm>
        </p:spPr>
        <p:txBody>
          <a:bodyPr/>
          <a:lstStyle/>
          <a:p>
            <a:r>
              <a:rPr lang="en-US" dirty="0"/>
              <a:t>Another potential economic impact for certain food manufacturers is that some consumers may avoid foods labeled as containing GE ingredients. </a:t>
            </a:r>
            <a:endParaRPr lang="en-US" dirty="0" smtClean="0"/>
          </a:p>
          <a:p>
            <a:endParaRPr lang="en-US" dirty="0"/>
          </a:p>
          <a:p>
            <a:r>
              <a:rPr lang="en-US" dirty="0"/>
              <a:t>Thus, it is believed that it is unethical to force costumers to pay more for the labeling process costs, while causing a sudden decrease in most markets profits</a:t>
            </a:r>
          </a:p>
          <a:p>
            <a:endParaRPr lang="en-US" dirty="0"/>
          </a:p>
        </p:txBody>
      </p:sp>
    </p:spTree>
    <p:extLst>
      <p:ext uri="{BB962C8B-B14F-4D97-AF65-F5344CB8AC3E}">
        <p14:creationId xmlns:p14="http://schemas.microsoft.com/office/powerpoint/2010/main" val="333711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900"/>
            <a:ext cx="8229600" cy="990600"/>
          </a:xfrm>
        </p:spPr>
        <p:txBody>
          <a:bodyPr>
            <a:normAutofit fontScale="90000"/>
          </a:bodyPr>
          <a:lstStyle/>
          <a:p>
            <a:r>
              <a:rPr lang="en-US" dirty="0" smtClean="0"/>
              <a:t>Survey: Colorado </a:t>
            </a:r>
            <a:r>
              <a:rPr lang="en-US" dirty="0"/>
              <a:t>consumers’ attitudes toward GE food products.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Researchers </a:t>
            </a:r>
            <a:r>
              <a:rPr lang="en-US" dirty="0"/>
              <a:t>at Colorado State University’s Department of Agricultural and Resource Economics have commenced a sequence of surveys and analyses to understand Colorado consumers’ attitudes toward GE food products. </a:t>
            </a:r>
            <a:endParaRPr lang="en-US" dirty="0" smtClean="0"/>
          </a:p>
          <a:p>
            <a:endParaRPr lang="en-US" dirty="0" smtClean="0"/>
          </a:p>
          <a:p>
            <a:r>
              <a:rPr lang="en-US" dirty="0" smtClean="0"/>
              <a:t>Their </a:t>
            </a:r>
            <a:r>
              <a:rPr lang="en-US" dirty="0"/>
              <a:t>survey found that women of all ages preferred mandatory brands more than adult men, youthful buyers were being unlikely to guide mandatory brands, and those who considered themselves better informed about biotechnology were less concerned that GE foods be labeled</a:t>
            </a:r>
            <a:r>
              <a:rPr lang="en-US" dirty="0" smtClean="0"/>
              <a:t>.</a:t>
            </a:r>
          </a:p>
          <a:p>
            <a:pPr marL="0" indent="0">
              <a:buNone/>
            </a:pPr>
            <a:endParaRPr lang="en-US" dirty="0" smtClean="0"/>
          </a:p>
        </p:txBody>
      </p:sp>
    </p:spTree>
    <p:extLst>
      <p:ext uri="{BB962C8B-B14F-4D97-AF65-F5344CB8AC3E}">
        <p14:creationId xmlns:p14="http://schemas.microsoft.com/office/powerpoint/2010/main" val="313334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labels may not be the best way to do so because they are inherently </a:t>
            </a:r>
            <a:r>
              <a:rPr lang="en-US" dirty="0" smtClean="0"/>
              <a:t>pejorative:</a:t>
            </a:r>
            <a:endParaRPr lang="en-US" dirty="0"/>
          </a:p>
        </p:txBody>
      </p:sp>
      <p:sp>
        <p:nvSpPr>
          <p:cNvPr id="3" name="Content Placeholder 2"/>
          <p:cNvSpPr>
            <a:spLocks noGrp="1"/>
          </p:cNvSpPr>
          <p:nvPr>
            <p:ph idx="1"/>
          </p:nvPr>
        </p:nvSpPr>
        <p:spPr>
          <a:xfrm>
            <a:off x="457200" y="1981200"/>
            <a:ext cx="8229600" cy="4876800"/>
          </a:xfrm>
        </p:spPr>
        <p:txBody>
          <a:bodyPr/>
          <a:lstStyle/>
          <a:p>
            <a:r>
              <a:rPr lang="en-US" dirty="0"/>
              <a:t>Although providing consumers with information about genetically modified foods is important, labels may not be the best way to do so because they are inherently pejorative. </a:t>
            </a:r>
            <a:endParaRPr lang="en-US" dirty="0" smtClean="0"/>
          </a:p>
          <a:p>
            <a:pPr marL="0" indent="0">
              <a:buNone/>
            </a:pPr>
            <a:endParaRPr lang="en-US" dirty="0" smtClean="0"/>
          </a:p>
          <a:p>
            <a:r>
              <a:rPr lang="en-US" dirty="0" smtClean="0"/>
              <a:t>Food </a:t>
            </a:r>
            <a:r>
              <a:rPr lang="en-US" dirty="0"/>
              <a:t>labels were established by the FDA to provide "material information" about a product, such as ingredient and nutrition information, or warnings about a health risk, such as the presence of a potential allergen. </a:t>
            </a:r>
          </a:p>
          <a:p>
            <a:endParaRPr lang="en-US" dirty="0"/>
          </a:p>
        </p:txBody>
      </p:sp>
    </p:spTree>
    <p:extLst>
      <p:ext uri="{BB962C8B-B14F-4D97-AF65-F5344CB8AC3E}">
        <p14:creationId xmlns:p14="http://schemas.microsoft.com/office/powerpoint/2010/main" val="460623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3884"/>
            <a:ext cx="8229600" cy="4876800"/>
          </a:xfrm>
        </p:spPr>
        <p:txBody>
          <a:bodyPr/>
          <a:lstStyle/>
          <a:p>
            <a:r>
              <a:rPr lang="en-US" dirty="0"/>
              <a:t>Because genetically modified foods are already scrutinized to ensure that they do not pose new or unique risks, such labels are likely to mislead consumers by implying a warning, and therefore causing an economical loss in the companies earnings. </a:t>
            </a:r>
            <a:endParaRPr lang="en-US" dirty="0" smtClean="0"/>
          </a:p>
          <a:p>
            <a:pPr marL="0" indent="0">
              <a:buNone/>
            </a:pPr>
            <a:endParaRPr lang="en-US" dirty="0"/>
          </a:p>
          <a:p>
            <a:r>
              <a:rPr lang="en-US" dirty="0"/>
              <a:t>For the same reason, labels are excluded from regular foods that cause sensitivity or illness in a small fraction of </a:t>
            </a:r>
            <a:r>
              <a:rPr lang="en-US" dirty="0" smtClean="0"/>
              <a:t>consumers.</a:t>
            </a:r>
          </a:p>
          <a:p>
            <a:pPr>
              <a:buFont typeface="Wingdings" charset="2"/>
              <a:buChar char="Ø"/>
            </a:pPr>
            <a:r>
              <a:rPr lang="en-US" dirty="0" smtClean="0"/>
              <a:t> </a:t>
            </a:r>
            <a:r>
              <a:rPr lang="en-US" dirty="0"/>
              <a:t>For example, though some people may be sensitive to milk due to lactose intolerance, milk is not labeled as such.</a:t>
            </a:r>
          </a:p>
          <a:p>
            <a:endParaRPr lang="en-US" dirty="0"/>
          </a:p>
          <a:p>
            <a:endParaRPr lang="en-US" dirty="0"/>
          </a:p>
          <a:p>
            <a:endParaRPr lang="en-US" dirty="0"/>
          </a:p>
        </p:txBody>
      </p:sp>
    </p:spTree>
    <p:extLst>
      <p:ext uri="{BB962C8B-B14F-4D97-AF65-F5344CB8AC3E}">
        <p14:creationId xmlns:p14="http://schemas.microsoft.com/office/powerpoint/2010/main" val="103890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opinion:</a:t>
            </a:r>
            <a:endParaRPr lang="en-US" dirty="0"/>
          </a:p>
        </p:txBody>
      </p:sp>
      <p:sp>
        <p:nvSpPr>
          <p:cNvPr id="3" name="Content Placeholder 2"/>
          <p:cNvSpPr>
            <a:spLocks noGrp="1"/>
          </p:cNvSpPr>
          <p:nvPr>
            <p:ph idx="1"/>
          </p:nvPr>
        </p:nvSpPr>
        <p:spPr/>
        <p:txBody>
          <a:bodyPr>
            <a:normAutofit/>
          </a:bodyPr>
          <a:lstStyle/>
          <a:p>
            <a:r>
              <a:rPr lang="en-US" dirty="0" smtClean="0"/>
              <a:t>I </a:t>
            </a:r>
            <a:r>
              <a:rPr lang="en-US" dirty="0"/>
              <a:t>strongly believe that it is an ethical necessity to label GM products even if it’s a complex process</a:t>
            </a:r>
            <a:r>
              <a:rPr lang="en-US" dirty="0" smtClean="0"/>
              <a:t>.</a:t>
            </a:r>
          </a:p>
          <a:p>
            <a:pPr marL="0" indent="0">
              <a:buNone/>
            </a:pPr>
            <a:endParaRPr lang="en-US" dirty="0" smtClean="0"/>
          </a:p>
          <a:p>
            <a:r>
              <a:rPr lang="en-US" dirty="0" smtClean="0"/>
              <a:t> </a:t>
            </a:r>
            <a:r>
              <a:rPr lang="en-US" dirty="0"/>
              <a:t>As a Nutrition major student, I have to ensure looking at this issue from a health point of view, I learned that it is a US citizen’s right to know what’s in his/her food, and therefore I believe that the government is responsible to pay that extra cost for labeling. </a:t>
            </a:r>
            <a:endParaRPr lang="en-US" dirty="0" smtClean="0"/>
          </a:p>
        </p:txBody>
      </p:sp>
      <p:pic>
        <p:nvPicPr>
          <p:cNvPr id="4" name="Content Placeholder 3"/>
          <p:cNvPicPr>
            <a:picLocks noChangeAspect="1"/>
          </p:cNvPicPr>
          <p:nvPr/>
        </p:nvPicPr>
        <p:blipFill>
          <a:blip r:embed="rId2"/>
          <a:srcRect t="5698" b="5698"/>
          <a:stretch>
            <a:fillRect/>
          </a:stretch>
        </p:blipFill>
        <p:spPr>
          <a:xfrm>
            <a:off x="5696857" y="4499661"/>
            <a:ext cx="3447143" cy="2358339"/>
          </a:xfrm>
          <a:prstGeom prst="rect">
            <a:avLst/>
          </a:prstGeom>
          <a:ln>
            <a:noFill/>
          </a:ln>
          <a:effectLst>
            <a:softEdge rad="112500"/>
          </a:effectLst>
        </p:spPr>
      </p:pic>
    </p:spTree>
    <p:extLst>
      <p:ext uri="{BB962C8B-B14F-4D97-AF65-F5344CB8AC3E}">
        <p14:creationId xmlns:p14="http://schemas.microsoft.com/office/powerpoint/2010/main" val="1198932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3732"/>
            <a:ext cx="8229600" cy="5653268"/>
          </a:xfrm>
        </p:spPr>
        <p:txBody>
          <a:bodyPr/>
          <a:lstStyle/>
          <a:p>
            <a:r>
              <a:rPr lang="en-US" dirty="0"/>
              <a:t>Since many children have developed life-threatening allergies to peanuts and other foods, there is a possibility that introducing a gene into a plant may generate a new allergen or cause an allergic reaction in susceptible persons.</a:t>
            </a:r>
          </a:p>
          <a:p>
            <a:pPr>
              <a:buFont typeface="Wingdings" charset="2"/>
              <a:buChar char="Ø"/>
            </a:pPr>
            <a:r>
              <a:rPr lang="en-US" dirty="0"/>
              <a:t> For example, a proposal to incorporate a gene from Brazil nuts into soybeans was abandoned because of the fear of causing unexpected allergic reactions. </a:t>
            </a:r>
            <a:endParaRPr lang="en-US" dirty="0" smtClean="0"/>
          </a:p>
          <a:p>
            <a:pPr marL="0" indent="0">
              <a:buNone/>
            </a:pPr>
            <a:endParaRPr lang="en-US" dirty="0"/>
          </a:p>
          <a:p>
            <a:r>
              <a:rPr lang="en-US" dirty="0" smtClean="0"/>
              <a:t>A widespread </a:t>
            </a:r>
            <a:r>
              <a:rPr lang="en-US" dirty="0"/>
              <a:t>testing of GM foods may be required to avoid the possibility of causing harm to consumers with food allergies. </a:t>
            </a:r>
          </a:p>
          <a:p>
            <a:endParaRPr lang="en-US" dirty="0"/>
          </a:p>
          <a:p>
            <a:endParaRPr lang="en-US" dirty="0"/>
          </a:p>
        </p:txBody>
      </p:sp>
    </p:spTree>
    <p:extLst>
      <p:ext uri="{BB962C8B-B14F-4D97-AF65-F5344CB8AC3E}">
        <p14:creationId xmlns:p14="http://schemas.microsoft.com/office/powerpoint/2010/main" val="3405150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23732"/>
            <a:ext cx="8229600" cy="5653268"/>
          </a:xfrm>
        </p:spPr>
        <p:txBody>
          <a:bodyPr/>
          <a:lstStyle/>
          <a:p>
            <a:r>
              <a:rPr lang="en-US" dirty="0"/>
              <a:t>On the whole, with the exception of possible allergists affects, scientists believe that GM foods do not present a risk to human health. </a:t>
            </a:r>
            <a:r>
              <a:rPr lang="en-US" dirty="0" smtClean="0"/>
              <a:t>Therefore, GM </a:t>
            </a:r>
            <a:r>
              <a:rPr lang="en-US" dirty="0"/>
              <a:t>foods are generally regarded as </a:t>
            </a:r>
            <a:r>
              <a:rPr lang="en-US" dirty="0" smtClean="0"/>
              <a:t>safe until now. </a:t>
            </a:r>
          </a:p>
          <a:p>
            <a:pPr marL="0" indent="0">
              <a:buNone/>
            </a:pPr>
            <a:endParaRPr lang="en-US" dirty="0" smtClean="0"/>
          </a:p>
          <a:p>
            <a:r>
              <a:rPr lang="en-US" dirty="0" smtClean="0"/>
              <a:t>I consider that each new genetically engineered food should be judged individually.</a:t>
            </a:r>
          </a:p>
          <a:p>
            <a:pPr marL="0" indent="0">
              <a:buNone/>
            </a:pPr>
            <a:r>
              <a:rPr lang="en-US" dirty="0" smtClean="0"/>
              <a:t> </a:t>
            </a:r>
          </a:p>
          <a:p>
            <a:r>
              <a:rPr lang="en-US" dirty="0" smtClean="0"/>
              <a:t>I personally </a:t>
            </a:r>
            <a:r>
              <a:rPr lang="en-US" dirty="0" err="1" smtClean="0"/>
              <a:t>faound</a:t>
            </a:r>
            <a:r>
              <a:rPr lang="en-US" dirty="0" smtClean="0"/>
              <a:t> that there </a:t>
            </a:r>
            <a:r>
              <a:rPr lang="en-US" dirty="0"/>
              <a:t>has been no adequate </a:t>
            </a:r>
            <a:r>
              <a:rPr lang="en-US" dirty="0" smtClean="0"/>
              <a:t>testing for GM food products on overall health, and there should be more studies to </a:t>
            </a:r>
            <a:r>
              <a:rPr lang="en-US" dirty="0"/>
              <a:t>ensure </a:t>
            </a:r>
            <a:r>
              <a:rPr lang="en-US" dirty="0" smtClean="0"/>
              <a:t>customers complete </a:t>
            </a:r>
            <a:r>
              <a:rPr lang="en-US" dirty="0"/>
              <a:t>safety</a:t>
            </a:r>
            <a:r>
              <a:rPr lang="en-US"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06055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8" name="Content Placeholder 7"/>
          <p:cNvSpPr>
            <a:spLocks noGrp="1"/>
          </p:cNvSpPr>
          <p:nvPr>
            <p:ph idx="1"/>
          </p:nvPr>
        </p:nvSpPr>
        <p:spPr/>
        <p:txBody>
          <a:bodyPr>
            <a:normAutofit/>
          </a:bodyPr>
          <a:lstStyle/>
          <a:p>
            <a:pPr fontAlgn="base"/>
            <a:r>
              <a:rPr lang="en-US" dirty="0" smtClean="0"/>
              <a:t>People </a:t>
            </a:r>
            <a:r>
              <a:rPr lang="en-US" dirty="0"/>
              <a:t>must be aware that most of the food consumed in the United States is GM. </a:t>
            </a:r>
            <a:endParaRPr lang="en-US" dirty="0" smtClean="0"/>
          </a:p>
          <a:p>
            <a:pPr marL="0" indent="0" fontAlgn="base">
              <a:buNone/>
            </a:pPr>
            <a:endParaRPr lang="en-US" dirty="0" smtClean="0"/>
          </a:p>
          <a:p>
            <a:pPr fontAlgn="base"/>
            <a:r>
              <a:rPr lang="en-US" dirty="0" smtClean="0"/>
              <a:t>Many </a:t>
            </a:r>
            <a:r>
              <a:rPr lang="en-US" dirty="0"/>
              <a:t>consumer, including myself, advocates object to GM foods on ethical on nutritional grounds, and in such cases we typically have reasons for our disagreement. </a:t>
            </a:r>
            <a:endParaRPr lang="en-US" dirty="0" smtClean="0"/>
          </a:p>
          <a:p>
            <a:pPr marL="0" indent="0" fontAlgn="base">
              <a:buNone/>
            </a:pPr>
            <a:endParaRPr lang="en-US" dirty="0" smtClean="0"/>
          </a:p>
          <a:p>
            <a:pPr fontAlgn="base"/>
            <a:r>
              <a:rPr lang="en-US" dirty="0" smtClean="0"/>
              <a:t>The lack </a:t>
            </a:r>
            <a:r>
              <a:rPr lang="en-US" dirty="0"/>
              <a:t>of public informant on GM products results in buying more GM food without even knowing. </a:t>
            </a:r>
            <a:endParaRPr lang="en-US" dirty="0" smtClean="0"/>
          </a:p>
        </p:txBody>
      </p:sp>
    </p:spTree>
    <p:extLst>
      <p:ext uri="{BB962C8B-B14F-4D97-AF65-F5344CB8AC3E}">
        <p14:creationId xmlns:p14="http://schemas.microsoft.com/office/powerpoint/2010/main" val="398409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2429"/>
            <a:ext cx="8229600" cy="5914571"/>
          </a:xfrm>
        </p:spPr>
        <p:txBody>
          <a:bodyPr>
            <a:normAutofit/>
          </a:bodyPr>
          <a:lstStyle/>
          <a:p>
            <a:r>
              <a:rPr lang="en-US" dirty="0" smtClean="0"/>
              <a:t>These foods </a:t>
            </a:r>
            <a:r>
              <a:rPr lang="en-US" dirty="0"/>
              <a:t>often are produced using techniques in which foreign genes are inserted into the microorganisms, plants, or animals</a:t>
            </a:r>
            <a:r>
              <a:rPr lang="en-US" dirty="0" smtClean="0"/>
              <a:t>.</a:t>
            </a:r>
          </a:p>
          <a:p>
            <a:pPr marL="0" indent="0">
              <a:buNone/>
            </a:pPr>
            <a:endParaRPr lang="en-US" dirty="0" smtClean="0"/>
          </a:p>
          <a:p>
            <a:r>
              <a:rPr lang="en-US" dirty="0" smtClean="0"/>
              <a:t> </a:t>
            </a:r>
            <a:r>
              <a:rPr lang="en-US" dirty="0"/>
              <a:t>Foreign genes are those taken from sources other than the organism’s natural </a:t>
            </a:r>
            <a:r>
              <a:rPr lang="en-US" dirty="0" smtClean="0"/>
              <a:t>parents.</a:t>
            </a:r>
          </a:p>
          <a:p>
            <a:endParaRPr lang="en-US" dirty="0" smtClean="0"/>
          </a:p>
          <a:p>
            <a:r>
              <a:rPr lang="en-US" dirty="0" smtClean="0"/>
              <a:t>Some </a:t>
            </a:r>
            <a:r>
              <a:rPr lang="en-US" dirty="0"/>
              <a:t>consumer advocates object to GM foods on ethical grounds, and in such cases they typically have reasons for their disagreement. </a:t>
            </a:r>
            <a:endParaRPr lang="en-US" dirty="0" smtClean="0"/>
          </a:p>
          <a:p>
            <a:pPr marL="0" indent="0">
              <a:buNone/>
            </a:pPr>
            <a:endParaRPr lang="en-US" dirty="0" smtClean="0"/>
          </a:p>
          <a:p>
            <a:r>
              <a:rPr lang="en-US" dirty="0" smtClean="0"/>
              <a:t>USA is the world’s biggest GM crop user. </a:t>
            </a:r>
            <a:endParaRPr lang="en-US" dirty="0"/>
          </a:p>
        </p:txBody>
      </p:sp>
    </p:spTree>
    <p:extLst>
      <p:ext uri="{BB962C8B-B14F-4D97-AF65-F5344CB8AC3E}">
        <p14:creationId xmlns:p14="http://schemas.microsoft.com/office/powerpoint/2010/main" val="743669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6316"/>
            <a:ext cx="8229600" cy="5515979"/>
          </a:xfrm>
        </p:spPr>
        <p:txBody>
          <a:bodyPr>
            <a:normAutofit lnSpcReduction="10000"/>
          </a:bodyPr>
          <a:lstStyle/>
          <a:p>
            <a:r>
              <a:rPr lang="en-US" dirty="0"/>
              <a:t>It was found that initial attitudes toward biotechnology and GM products have a significant effect on how individuals responded when purchasing food items.</a:t>
            </a:r>
          </a:p>
          <a:p>
            <a:endParaRPr lang="en-US" dirty="0" smtClean="0"/>
          </a:p>
          <a:p>
            <a:r>
              <a:rPr lang="en-US" dirty="0" smtClean="0"/>
              <a:t>There seem </a:t>
            </a:r>
            <a:r>
              <a:rPr lang="en-US" dirty="0"/>
              <a:t>to be strongly influenced by individual values, and thus by subjective knowledge. </a:t>
            </a:r>
            <a:endParaRPr lang="en-US" dirty="0" smtClean="0"/>
          </a:p>
          <a:p>
            <a:endParaRPr lang="en-US" dirty="0" smtClean="0"/>
          </a:p>
          <a:p>
            <a:r>
              <a:rPr lang="en-US" dirty="0" smtClean="0"/>
              <a:t>It </a:t>
            </a:r>
            <a:r>
              <a:rPr lang="en-US" dirty="0"/>
              <a:t>is necessary to consider public trust in institutions for those concerned with regulatory matters and for those concerned with the strategic development of this new science. </a:t>
            </a:r>
            <a:endParaRPr lang="en-US" dirty="0" smtClean="0"/>
          </a:p>
          <a:p>
            <a:endParaRPr lang="en-US" dirty="0" smtClean="0"/>
          </a:p>
          <a:p>
            <a:r>
              <a:rPr lang="en-US" dirty="0" smtClean="0"/>
              <a:t>It </a:t>
            </a:r>
            <a:r>
              <a:rPr lang="en-US" dirty="0"/>
              <a:t>is important to develop the best practice in science communication about the risks and benefits of genetically modified </a:t>
            </a:r>
            <a:r>
              <a:rPr lang="en-US" dirty="0" smtClean="0"/>
              <a:t>food.</a:t>
            </a:r>
            <a:endParaRPr lang="en-US" dirty="0"/>
          </a:p>
          <a:p>
            <a:endParaRPr lang="en-US" dirty="0"/>
          </a:p>
        </p:txBody>
      </p:sp>
    </p:spTree>
    <p:extLst>
      <p:ext uri="{BB962C8B-B14F-4D97-AF65-F5344CB8AC3E}">
        <p14:creationId xmlns:p14="http://schemas.microsoft.com/office/powerpoint/2010/main" val="2032667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6571"/>
            <a:ext cx="8229600" cy="5670429"/>
          </a:xfrm>
        </p:spPr>
        <p:txBody>
          <a:bodyPr/>
          <a:lstStyle/>
          <a:p>
            <a:r>
              <a:rPr lang="en-US" dirty="0" smtClean="0"/>
              <a:t>It </a:t>
            </a:r>
            <a:r>
              <a:rPr lang="en-US" dirty="0"/>
              <a:t>is important to look at new ways to involve the public openly in the debate about any new technology invention, and to build a relationship between science and </a:t>
            </a:r>
            <a:r>
              <a:rPr lang="en-US" dirty="0" smtClean="0"/>
              <a:t>society</a:t>
            </a:r>
          </a:p>
          <a:p>
            <a:pPr marL="0" indent="0">
              <a:buNone/>
            </a:pPr>
            <a:endParaRPr lang="en-US" dirty="0" smtClean="0"/>
          </a:p>
          <a:p>
            <a:r>
              <a:rPr lang="en-US" dirty="0" smtClean="0"/>
              <a:t>Many </a:t>
            </a:r>
            <a:r>
              <a:rPr lang="en-US" dirty="0"/>
              <a:t>attributes may contribute to concerns, these include beliefs that there is a possibility for a harmful environmental impact associated with production processes or agricultural practices, and/or opinions that there is an uncertainty associated with human or animal health effects. </a:t>
            </a:r>
          </a:p>
          <a:p>
            <a:endParaRPr lang="en-US" dirty="0"/>
          </a:p>
        </p:txBody>
      </p:sp>
    </p:spTree>
    <p:extLst>
      <p:ext uri="{BB962C8B-B14F-4D97-AF65-F5344CB8AC3E}">
        <p14:creationId xmlns:p14="http://schemas.microsoft.com/office/powerpoint/2010/main" val="2587628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9282"/>
            <a:ext cx="8229600" cy="5807718"/>
          </a:xfrm>
        </p:spPr>
        <p:txBody>
          <a:bodyPr>
            <a:normAutofit lnSpcReduction="10000"/>
          </a:bodyPr>
          <a:lstStyle/>
          <a:p>
            <a:pPr fontAlgn="base"/>
            <a:r>
              <a:rPr lang="en-US" dirty="0"/>
              <a:t>On the other hand, many studies claim that GM foods are beneficial, and that there no scientific studies that has proven that its harmful</a:t>
            </a:r>
            <a:r>
              <a:rPr lang="en-US" dirty="0" smtClean="0"/>
              <a:t>.</a:t>
            </a:r>
          </a:p>
          <a:p>
            <a:pPr marL="0" indent="0" fontAlgn="base">
              <a:buNone/>
            </a:pPr>
            <a:endParaRPr lang="en-US" dirty="0" smtClean="0"/>
          </a:p>
          <a:p>
            <a:pPr fontAlgn="base"/>
            <a:r>
              <a:rPr lang="en-US" dirty="0" smtClean="0"/>
              <a:t> From an </a:t>
            </a:r>
            <a:r>
              <a:rPr lang="en-US" dirty="0"/>
              <a:t>economical point of view, the cost of labeling involves far more than the paper and ink to print the actual label</a:t>
            </a:r>
            <a:r>
              <a:rPr lang="en-US" dirty="0" smtClean="0"/>
              <a:t>.</a:t>
            </a:r>
          </a:p>
          <a:p>
            <a:pPr marL="0" indent="0" fontAlgn="base">
              <a:buNone/>
            </a:pPr>
            <a:endParaRPr lang="en-US" dirty="0" smtClean="0"/>
          </a:p>
          <a:p>
            <a:pPr fontAlgn="base"/>
            <a:r>
              <a:rPr lang="en-US" dirty="0" smtClean="0"/>
              <a:t> </a:t>
            </a:r>
            <a:r>
              <a:rPr lang="en-US" dirty="0"/>
              <a:t>Accurate labeling requires a wide identity preservation system from farmer to elevator to grain processor to food manufacturer to dealer. </a:t>
            </a:r>
            <a:endParaRPr lang="en-US" dirty="0" smtClean="0"/>
          </a:p>
          <a:p>
            <a:pPr marL="0" indent="0" fontAlgn="base">
              <a:buNone/>
            </a:pPr>
            <a:endParaRPr lang="en-US" dirty="0" smtClean="0"/>
          </a:p>
          <a:p>
            <a:pPr fontAlgn="base"/>
            <a:r>
              <a:rPr lang="en-US" dirty="0" smtClean="0"/>
              <a:t>It is </a:t>
            </a:r>
            <a:r>
              <a:rPr lang="en-US" dirty="0"/>
              <a:t>believed that it is unethical to force costumers to pay more for the labeling process costs, while causing a sudden decrease in most markets profits</a:t>
            </a:r>
            <a:r>
              <a:rPr lang="en-US" dirty="0" smtClean="0"/>
              <a:t>.</a:t>
            </a:r>
          </a:p>
          <a:p>
            <a:pPr fontAlgn="base"/>
            <a:endParaRPr lang="en-US" dirty="0"/>
          </a:p>
          <a:p>
            <a:endParaRPr lang="en-US" dirty="0"/>
          </a:p>
        </p:txBody>
      </p:sp>
    </p:spTree>
    <p:extLst>
      <p:ext uri="{BB962C8B-B14F-4D97-AF65-F5344CB8AC3E}">
        <p14:creationId xmlns:p14="http://schemas.microsoft.com/office/powerpoint/2010/main" val="3025795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882900"/>
            <a:ext cx="4876800" cy="3975100"/>
          </a:xfrm>
          <a:prstGeom prst="rect">
            <a:avLst/>
          </a:prstGeom>
        </p:spPr>
      </p:pic>
      <p:sp>
        <p:nvSpPr>
          <p:cNvPr id="3" name="Content Placeholder 2"/>
          <p:cNvSpPr>
            <a:spLocks noGrp="1"/>
          </p:cNvSpPr>
          <p:nvPr>
            <p:ph idx="1"/>
          </p:nvPr>
        </p:nvSpPr>
        <p:spPr>
          <a:xfrm>
            <a:off x="337054" y="879434"/>
            <a:ext cx="8229600" cy="4876800"/>
          </a:xfrm>
        </p:spPr>
        <p:txBody>
          <a:bodyPr/>
          <a:lstStyle/>
          <a:p>
            <a:pPr fontAlgn="base"/>
            <a:r>
              <a:rPr lang="en-US" dirty="0" smtClean="0"/>
              <a:t>Each new </a:t>
            </a:r>
            <a:r>
              <a:rPr lang="en-US" dirty="0"/>
              <a:t>genetically engineered food should be judged individually. </a:t>
            </a:r>
            <a:endParaRPr lang="en-US" dirty="0" smtClean="0"/>
          </a:p>
          <a:p>
            <a:pPr fontAlgn="base"/>
            <a:endParaRPr lang="en-US" dirty="0" smtClean="0"/>
          </a:p>
          <a:p>
            <a:pPr fontAlgn="base"/>
            <a:r>
              <a:rPr lang="en-US" dirty="0" smtClean="0"/>
              <a:t>When </a:t>
            </a:r>
            <a:r>
              <a:rPr lang="en-US" dirty="0"/>
              <a:t>it comes to health, everyone is responsible! And a healthy out side starts from the inside. </a:t>
            </a:r>
          </a:p>
          <a:p>
            <a:pPr marL="0" indent="0" fontAlgn="base">
              <a:buNone/>
            </a:pPr>
            <a:endParaRPr lang="en-US" dirty="0"/>
          </a:p>
          <a:p>
            <a:endParaRPr lang="en-US" dirty="0"/>
          </a:p>
        </p:txBody>
      </p:sp>
    </p:spTree>
    <p:extLst>
      <p:ext uri="{BB962C8B-B14F-4D97-AF65-F5344CB8AC3E}">
        <p14:creationId xmlns:p14="http://schemas.microsoft.com/office/powerpoint/2010/main" val="2193340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321"/>
            <a:ext cx="8229600" cy="990600"/>
          </a:xfrm>
        </p:spPr>
        <p:txBody>
          <a:bodyPr/>
          <a:lstStyle/>
          <a:p>
            <a:r>
              <a:rPr lang="en-US" dirty="0" smtClean="0"/>
              <a:t>References:</a:t>
            </a:r>
            <a:endParaRPr lang="en-US" dirty="0"/>
          </a:p>
        </p:txBody>
      </p:sp>
      <p:sp>
        <p:nvSpPr>
          <p:cNvPr id="3" name="Content Placeholder 2"/>
          <p:cNvSpPr>
            <a:spLocks noGrp="1"/>
          </p:cNvSpPr>
          <p:nvPr>
            <p:ph idx="1"/>
          </p:nvPr>
        </p:nvSpPr>
        <p:spPr>
          <a:xfrm>
            <a:off x="459131" y="1269921"/>
            <a:ext cx="8229600" cy="5588079"/>
          </a:xfrm>
        </p:spPr>
        <p:txBody>
          <a:bodyPr>
            <a:noAutofit/>
          </a:bodyPr>
          <a:lstStyle/>
          <a:p>
            <a:r>
              <a:rPr lang="en-US" sz="1600" dirty="0"/>
              <a:t> Comstock, Gary. Ethics and genetically modified foods (2001)Web</a:t>
            </a:r>
            <a:r>
              <a:rPr lang="en-US" sz="1600" dirty="0" smtClean="0"/>
              <a:t>.</a:t>
            </a:r>
            <a:endParaRPr lang="en-US" sz="1600" dirty="0"/>
          </a:p>
          <a:p>
            <a:r>
              <a:rPr lang="en-US" sz="1600" dirty="0"/>
              <a:t>  </a:t>
            </a:r>
            <a:r>
              <a:rPr lang="en-US" sz="1600" dirty="0" err="1"/>
              <a:t>Frewer</a:t>
            </a:r>
            <a:r>
              <a:rPr lang="en-US" sz="1600" dirty="0"/>
              <a:t>, L. (2003). 10. societal issues and public attitudes towards genetically modified foods.</a:t>
            </a:r>
            <a:r>
              <a:rPr lang="en-US" sz="1600" i="1" dirty="0"/>
              <a:t> Trends in Food Science &amp; Technology, 14</a:t>
            </a:r>
            <a:r>
              <a:rPr lang="en-US" sz="1600" dirty="0"/>
              <a:t>(5-8), 319-332. </a:t>
            </a:r>
          </a:p>
          <a:p>
            <a:r>
              <a:rPr lang="en-US" sz="1600" dirty="0"/>
              <a:t>Nuffield council on bioethics. Genetically modified crops: the ethical and social issues. 2013</a:t>
            </a:r>
          </a:p>
          <a:p>
            <a:r>
              <a:rPr lang="en-US" sz="1600" dirty="0" err="1"/>
              <a:t>Frewer</a:t>
            </a:r>
            <a:r>
              <a:rPr lang="en-US" sz="1600" dirty="0"/>
              <a:t>, L. (2003). 10. societal issues and public attitudes towards genetically modified foods.</a:t>
            </a:r>
            <a:r>
              <a:rPr lang="en-US" sz="1600" i="1" dirty="0"/>
              <a:t> Trends in Food Science &amp; Technology, 14</a:t>
            </a:r>
            <a:r>
              <a:rPr lang="en-US" sz="1600" dirty="0"/>
              <a:t>(5-8), 319-332</a:t>
            </a:r>
            <a:r>
              <a:rPr lang="en-US" sz="1600" dirty="0" smtClean="0"/>
              <a:t>.</a:t>
            </a:r>
            <a:endParaRPr lang="en-US" sz="1600" dirty="0"/>
          </a:p>
          <a:p>
            <a:r>
              <a:rPr lang="en-US" sz="1600" dirty="0"/>
              <a:t>The Center for Food Safety. COMPILATION AND ANALYSIS OF PUBLIC OPINION POLLS  ON GENETICALLY ENGINEERED (GE) FOODS .UPDATED  FEBRUARY 1, 2002</a:t>
            </a:r>
            <a:r>
              <a:rPr lang="en-US" sz="1600" dirty="0" smtClean="0"/>
              <a:t>.</a:t>
            </a:r>
            <a:r>
              <a:rPr lang="en-US" sz="1600" dirty="0" smtClean="0">
                <a:hlinkClick r:id="rId2"/>
              </a:rPr>
              <a:t>www.centerforfoodsafety.org</a:t>
            </a:r>
            <a:endParaRPr lang="en-US" sz="1600" dirty="0"/>
          </a:p>
          <a:p>
            <a:r>
              <a:rPr lang="en-US" sz="1600" dirty="0"/>
              <a:t>Waltz, E. (2009). GM crops: Battlefield.</a:t>
            </a:r>
            <a:r>
              <a:rPr lang="en-US" sz="1600" i="1" dirty="0"/>
              <a:t> Nature, 461</a:t>
            </a:r>
            <a:r>
              <a:rPr lang="en-US" sz="1600" dirty="0"/>
              <a:t>(7260), 27-32. </a:t>
            </a:r>
            <a:r>
              <a:rPr lang="en-US" sz="1600" dirty="0" err="1"/>
              <a:t>doi</a:t>
            </a:r>
            <a:r>
              <a:rPr lang="en-US" sz="1600" dirty="0"/>
              <a:t>: 10.1038/</a:t>
            </a:r>
            <a:r>
              <a:rPr lang="en-US" sz="1600" dirty="0" smtClean="0"/>
              <a:t>461027a</a:t>
            </a:r>
            <a:r>
              <a:rPr lang="en-US" sz="1600" dirty="0"/>
              <a:t> </a:t>
            </a:r>
            <a:endParaRPr lang="en-US" sz="1600" dirty="0" smtClean="0"/>
          </a:p>
          <a:p>
            <a:r>
              <a:rPr lang="en-US" sz="1600" dirty="0"/>
              <a:t>Center for food safety. GMO Labeling: Label Genetically Engineered Food.2013. &lt;</a:t>
            </a:r>
            <a:r>
              <a:rPr lang="en-US" sz="1600" dirty="0" err="1"/>
              <a:t>www.gefoodlabels.org</a:t>
            </a:r>
            <a:r>
              <a:rPr lang="en-US" sz="1600" dirty="0"/>
              <a:t>&gt;</a:t>
            </a:r>
          </a:p>
          <a:p>
            <a:r>
              <a:rPr lang="en-US" sz="1600" dirty="0"/>
              <a:t>Wu, Felicia. "Explaining Public Resistance to Genetically Modified Corn: An Analysis of the Distribution of Benefits and Risks." </a:t>
            </a:r>
            <a:r>
              <a:rPr lang="en-US" sz="1600" i="1" dirty="0"/>
              <a:t>Risk Analysis: An Official Publication Of The Society For Risk </a:t>
            </a:r>
            <a:r>
              <a:rPr lang="en-US" sz="1600" dirty="0"/>
              <a:t>Analysis 24.3 (2004): 715-26. Web.</a:t>
            </a:r>
          </a:p>
          <a:p>
            <a:endParaRPr lang="en-US" sz="1600" dirty="0"/>
          </a:p>
        </p:txBody>
      </p:sp>
    </p:spTree>
    <p:extLst>
      <p:ext uri="{BB962C8B-B14F-4D97-AF65-F5344CB8AC3E}">
        <p14:creationId xmlns:p14="http://schemas.microsoft.com/office/powerpoint/2010/main" val="3053837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5088"/>
            <a:ext cx="8229600" cy="5721912"/>
          </a:xfrm>
        </p:spPr>
        <p:txBody>
          <a:bodyPr>
            <a:normAutofit/>
          </a:bodyPr>
          <a:lstStyle/>
          <a:p>
            <a:r>
              <a:rPr lang="en-US" sz="1600" dirty="0" err="1" smtClean="0"/>
              <a:t>Hossain</a:t>
            </a:r>
            <a:r>
              <a:rPr lang="en-US" sz="1600" dirty="0" smtClean="0"/>
              <a:t> </a:t>
            </a:r>
            <a:r>
              <a:rPr lang="en-US" sz="1600" dirty="0"/>
              <a:t>F, </a:t>
            </a:r>
            <a:r>
              <a:rPr lang="en-US" sz="1600" dirty="0" err="1"/>
              <a:t>Onyango</a:t>
            </a:r>
            <a:r>
              <a:rPr lang="en-US" sz="1600" dirty="0"/>
              <a:t> B, Schilling B, Hallman W, </a:t>
            </a:r>
            <a:r>
              <a:rPr lang="en-US" sz="1600" dirty="0" err="1"/>
              <a:t>Adelaja</a:t>
            </a:r>
            <a:r>
              <a:rPr lang="en-US" sz="1600" dirty="0"/>
              <a:t> A. Product attributes, consumer benefits and public approval of genetically modified foods. </a:t>
            </a:r>
            <a:r>
              <a:rPr lang="en-US" sz="1600" i="1" dirty="0"/>
              <a:t>International Journal of Consumer Studies</a:t>
            </a:r>
            <a:r>
              <a:rPr lang="en-US" sz="1600" dirty="0"/>
              <a:t>. 2003;27(5):353-365. </a:t>
            </a:r>
            <a:r>
              <a:rPr lang="en-US" sz="1600" dirty="0" err="1"/>
              <a:t>doi</a:t>
            </a:r>
            <a:r>
              <a:rPr lang="en-US" sz="1600" dirty="0"/>
              <a:t>: 10.1046/j.1470-6431.2003.00303.x.</a:t>
            </a:r>
          </a:p>
          <a:p>
            <a:r>
              <a:rPr lang="en-US" sz="1600" dirty="0"/>
              <a:t>P. </a:t>
            </a:r>
            <a:r>
              <a:rPr lang="en-US" sz="1600" dirty="0" err="1"/>
              <a:t>Bryne</a:t>
            </a:r>
            <a:r>
              <a:rPr lang="en-US" sz="1600" dirty="0"/>
              <a:t>, Colorado State University Extension agronomy specialist and professor, soil and crop sciences:  Labeling of Genetically Engineered Foods. no 9.3714/02. Reviewed 9/2010</a:t>
            </a:r>
            <a:r>
              <a:rPr lang="en-US" sz="1600" dirty="0" smtClean="0"/>
              <a:t>.</a:t>
            </a:r>
            <a:endParaRPr lang="en-US" sz="1600" dirty="0"/>
          </a:p>
          <a:p>
            <a:r>
              <a:rPr lang="en-US" sz="1600" dirty="0"/>
              <a:t>P. </a:t>
            </a:r>
            <a:r>
              <a:rPr lang="en-US" sz="1600" dirty="0" err="1"/>
              <a:t>Bryne</a:t>
            </a:r>
            <a:r>
              <a:rPr lang="en-US" sz="1600" dirty="0"/>
              <a:t>, Colorado State University Extension agronomy specialist and professor, soil and crop sciences. 4/02. Reviewed 9/2010</a:t>
            </a:r>
            <a:r>
              <a:rPr lang="en-US" sz="1600" dirty="0" smtClean="0"/>
              <a:t>.</a:t>
            </a:r>
            <a:r>
              <a:rPr lang="en-US" sz="1600" dirty="0"/>
              <a:t> </a:t>
            </a:r>
          </a:p>
          <a:p>
            <a:r>
              <a:rPr lang="en-US" sz="1600" dirty="0" err="1"/>
              <a:t>dentification</a:t>
            </a:r>
            <a:r>
              <a:rPr lang="en-US" sz="1600" dirty="0"/>
              <a:t> of a Brazil-nut allergen in transgenic soybeans (New England Journal of Medicine, </a:t>
            </a:r>
            <a:r>
              <a:rPr lang="en-US" sz="1600" dirty="0" err="1"/>
              <a:t>Vol</a:t>
            </a:r>
            <a:r>
              <a:rPr lang="en-US" sz="1600" dirty="0"/>
              <a:t> 334, No 11, </a:t>
            </a:r>
            <a:r>
              <a:rPr lang="en-US" sz="1600" dirty="0" err="1"/>
              <a:t>pp</a:t>
            </a:r>
            <a:r>
              <a:rPr lang="en-US" sz="1600" dirty="0"/>
              <a:t> 688-692, 1996</a:t>
            </a:r>
            <a:r>
              <a:rPr lang="en-US" sz="1600" dirty="0" smtClean="0"/>
              <a:t>)</a:t>
            </a:r>
            <a:endParaRPr lang="en-US" sz="1600" dirty="0"/>
          </a:p>
          <a:p>
            <a:r>
              <a:rPr lang="en-US" sz="1600" dirty="0"/>
              <a:t>Effect of diets containing genetically modified potatoes expressing </a:t>
            </a:r>
            <a:r>
              <a:rPr lang="en-US" sz="1600" dirty="0" err="1"/>
              <a:t>Galanthus</a:t>
            </a:r>
            <a:r>
              <a:rPr lang="en-US" sz="1600" dirty="0"/>
              <a:t> </a:t>
            </a:r>
            <a:r>
              <a:rPr lang="en-US" sz="1600" dirty="0" err="1"/>
              <a:t>nivalis</a:t>
            </a:r>
            <a:r>
              <a:rPr lang="en-US" sz="1600" dirty="0"/>
              <a:t> </a:t>
            </a:r>
            <a:r>
              <a:rPr lang="en-US" sz="1600" dirty="0" err="1"/>
              <a:t>lectin</a:t>
            </a:r>
            <a:r>
              <a:rPr lang="en-US" sz="1600" dirty="0"/>
              <a:t> on rat small intestine (Lancet, </a:t>
            </a:r>
            <a:r>
              <a:rPr lang="en-US" sz="1600" dirty="0" err="1"/>
              <a:t>Vol</a:t>
            </a:r>
            <a:r>
              <a:rPr lang="en-US" sz="1600" dirty="0"/>
              <a:t> 354, No 9187, </a:t>
            </a:r>
            <a:r>
              <a:rPr lang="en-US" sz="1600" dirty="0" err="1"/>
              <a:t>pp</a:t>
            </a:r>
            <a:r>
              <a:rPr lang="en-US" sz="1600" dirty="0"/>
              <a:t> 1353-1354, Oct 1999</a:t>
            </a:r>
            <a:r>
              <a:rPr lang="en-US" sz="1600" dirty="0" smtClean="0"/>
              <a:t>)</a:t>
            </a:r>
            <a:endParaRPr lang="en-US" sz="1600" dirty="0"/>
          </a:p>
          <a:p>
            <a:r>
              <a:rPr lang="en-US" sz="1600" dirty="0" err="1"/>
              <a:t>Rousu</a:t>
            </a:r>
            <a:r>
              <a:rPr lang="en-US" sz="1600" dirty="0"/>
              <a:t> M, Huffman WE, </a:t>
            </a:r>
            <a:r>
              <a:rPr lang="en-US" sz="1600" dirty="0" err="1"/>
              <a:t>Shogren</a:t>
            </a:r>
            <a:r>
              <a:rPr lang="en-US" sz="1600" dirty="0"/>
              <a:t> JF, </a:t>
            </a:r>
            <a:r>
              <a:rPr lang="en-US" sz="1600" dirty="0" err="1"/>
              <a:t>Tegene</a:t>
            </a:r>
            <a:r>
              <a:rPr lang="en-US" sz="1600" dirty="0"/>
              <a:t> A. Are united states consumers tolerant of genetically modified foods? Applied Economic Perspectives and Policy. 2004;26(1):19-31.</a:t>
            </a:r>
          </a:p>
          <a:p>
            <a:endParaRPr lang="en-US" dirty="0"/>
          </a:p>
        </p:txBody>
      </p:sp>
    </p:spTree>
    <p:extLst>
      <p:ext uri="{BB962C8B-B14F-4D97-AF65-F5344CB8AC3E}">
        <p14:creationId xmlns:p14="http://schemas.microsoft.com/office/powerpoint/2010/main" val="201834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0268" r="-10268"/>
          <a:stretch>
            <a:fillRect/>
          </a:stretch>
        </p:blipFill>
        <p:spPr>
          <a:xfrm>
            <a:off x="0" y="381000"/>
            <a:ext cx="9144000" cy="6477000"/>
          </a:xfrm>
        </p:spPr>
      </p:pic>
    </p:spTree>
    <p:extLst>
      <p:ext uri="{BB962C8B-B14F-4D97-AF65-F5344CB8AC3E}">
        <p14:creationId xmlns:p14="http://schemas.microsoft.com/office/powerpoint/2010/main" val="365367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attitudes:</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ublic </a:t>
            </a:r>
            <a:r>
              <a:rPr lang="en-US" dirty="0"/>
              <a:t>attitudes about emerging sciences and other new technologies are important factors and determining the successful development and achievement of a technology. </a:t>
            </a:r>
            <a:endParaRPr lang="en-US" dirty="0" smtClean="0"/>
          </a:p>
          <a:p>
            <a:pPr marL="0" indent="0">
              <a:buNone/>
            </a:pPr>
            <a:endParaRPr lang="en-US" dirty="0" smtClean="0"/>
          </a:p>
          <a:p>
            <a:r>
              <a:rPr lang="en-US" dirty="0" smtClean="0"/>
              <a:t>It is </a:t>
            </a:r>
            <a:r>
              <a:rPr lang="en-US" dirty="0"/>
              <a:t>necessary to consider public trust in institutions for those concerned with regulatory matters and for those concerned with the strategic development of science</a:t>
            </a:r>
            <a:r>
              <a:rPr lang="en-US" dirty="0" smtClean="0"/>
              <a:t>.</a:t>
            </a:r>
          </a:p>
          <a:p>
            <a:endParaRPr lang="en-US" dirty="0"/>
          </a:p>
          <a:p>
            <a:r>
              <a:rPr lang="en-US" dirty="0" smtClean="0"/>
              <a:t> </a:t>
            </a:r>
            <a:r>
              <a:rPr lang="en-US" dirty="0"/>
              <a:t>It is important to develop the best practice in science communication about the risks and benefits of genetically modified food (GMF). </a:t>
            </a:r>
          </a:p>
        </p:txBody>
      </p:sp>
    </p:spTree>
    <p:extLst>
      <p:ext uri="{BB962C8B-B14F-4D97-AF65-F5344CB8AC3E}">
        <p14:creationId xmlns:p14="http://schemas.microsoft.com/office/powerpoint/2010/main" val="16874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relevant </a:t>
            </a:r>
            <a:r>
              <a:rPr lang="en-US" dirty="0"/>
              <a:t>to the evaluation of policies or </a:t>
            </a:r>
            <a:r>
              <a:rPr lang="en-US" dirty="0" smtClean="0"/>
              <a:t>practices:</a:t>
            </a:r>
            <a:endParaRPr lang="en-US" dirty="0"/>
          </a:p>
        </p:txBody>
      </p:sp>
      <p:sp>
        <p:nvSpPr>
          <p:cNvPr id="3" name="Content Placeholder 2"/>
          <p:cNvSpPr>
            <a:spLocks noGrp="1"/>
          </p:cNvSpPr>
          <p:nvPr>
            <p:ph idx="1"/>
          </p:nvPr>
        </p:nvSpPr>
        <p:spPr/>
        <p:txBody>
          <a:bodyPr>
            <a:normAutofit/>
          </a:bodyPr>
          <a:lstStyle/>
          <a:p>
            <a:r>
              <a:rPr lang="en-US" dirty="0"/>
              <a:t>Generally, there are main types of principles that are relevant to the evaluation of policies or practices. According to </a:t>
            </a:r>
            <a:r>
              <a:rPr lang="en-US" i="1" dirty="0"/>
              <a:t>Nuffield </a:t>
            </a:r>
            <a:r>
              <a:rPr lang="en-US" i="1" dirty="0" smtClean="0"/>
              <a:t>Bioethics:</a:t>
            </a:r>
          </a:p>
          <a:p>
            <a:pPr marL="457200" indent="-457200">
              <a:buFont typeface="+mj-lt"/>
              <a:buAutoNum type="arabicPeriod"/>
            </a:pPr>
            <a:r>
              <a:rPr lang="en-US" i="1" dirty="0" smtClean="0"/>
              <a:t> </a:t>
            </a:r>
            <a:r>
              <a:rPr lang="en-US" i="1" dirty="0"/>
              <a:t>“</a:t>
            </a:r>
            <a:r>
              <a:rPr lang="en-US" dirty="0"/>
              <a:t>The first principle is a principle of general welfare, which directs governments and other powerful institutions to promote and protect the interests of citizens. </a:t>
            </a:r>
            <a:endParaRPr lang="en-US" dirty="0" smtClean="0"/>
          </a:p>
          <a:p>
            <a:pPr marL="457200" indent="-457200">
              <a:buFont typeface="+mj-lt"/>
              <a:buAutoNum type="arabicPeriod"/>
            </a:pPr>
            <a:r>
              <a:rPr lang="en-US" dirty="0" smtClean="0"/>
              <a:t>The </a:t>
            </a:r>
            <a:r>
              <a:rPr lang="en-US" dirty="0"/>
              <a:t>second is the maintenance of people’s rights, for example their rights to freedom of choice as consumers. </a:t>
            </a:r>
            <a:endParaRPr lang="en-US" dirty="0" smtClean="0"/>
          </a:p>
          <a:p>
            <a:pPr marL="457200" indent="-457200">
              <a:buFont typeface="+mj-lt"/>
              <a:buAutoNum type="arabicPeriod"/>
            </a:pPr>
            <a:r>
              <a:rPr lang="en-US" dirty="0" smtClean="0"/>
              <a:t>The </a:t>
            </a:r>
            <a:r>
              <a:rPr lang="en-US" dirty="0"/>
              <a:t>third is the principle of justice, and it requires the loads and benefits of policies and practices to be fairly shared among those who are affected by them.</a:t>
            </a:r>
            <a:r>
              <a:rPr lang="en-US" dirty="0" smtClean="0"/>
              <a:t>”</a:t>
            </a:r>
            <a:endParaRPr lang="en-US" dirty="0"/>
          </a:p>
        </p:txBody>
      </p:sp>
    </p:spTree>
    <p:extLst>
      <p:ext uri="{BB962C8B-B14F-4D97-AF65-F5344CB8AC3E}">
        <p14:creationId xmlns:p14="http://schemas.microsoft.com/office/powerpoint/2010/main" val="290050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02" y="535771"/>
            <a:ext cx="8955198" cy="990600"/>
          </a:xfrm>
        </p:spPr>
        <p:txBody>
          <a:bodyPr>
            <a:normAutofit fontScale="90000"/>
          </a:bodyPr>
          <a:lstStyle/>
          <a:p>
            <a:r>
              <a:rPr lang="en-US" dirty="0" smtClean="0"/>
              <a:t>GM foods and applying the principles </a:t>
            </a:r>
            <a:r>
              <a:rPr lang="en-US" dirty="0"/>
              <a:t>of </a:t>
            </a:r>
            <a:r>
              <a:rPr lang="en-US" dirty="0" smtClean="0"/>
              <a:t>justice:</a:t>
            </a:r>
            <a:endParaRPr lang="en-US" dirty="0"/>
          </a:p>
        </p:txBody>
      </p:sp>
      <p:sp>
        <p:nvSpPr>
          <p:cNvPr id="3" name="Content Placeholder 2"/>
          <p:cNvSpPr>
            <a:spLocks noGrp="1"/>
          </p:cNvSpPr>
          <p:nvPr>
            <p:ph idx="1"/>
          </p:nvPr>
        </p:nvSpPr>
        <p:spPr>
          <a:xfrm>
            <a:off x="457200" y="2090316"/>
            <a:ext cx="8229600" cy="5340436"/>
          </a:xfrm>
        </p:spPr>
        <p:txBody>
          <a:bodyPr>
            <a:normAutofit/>
          </a:bodyPr>
          <a:lstStyle/>
          <a:p>
            <a:r>
              <a:rPr lang="en-US" dirty="0" smtClean="0"/>
              <a:t>the </a:t>
            </a:r>
            <a:r>
              <a:rPr lang="en-US" dirty="0"/>
              <a:t>problem with GM food is that it is difficult to place within arguments about welfare, rights, and justice. </a:t>
            </a:r>
            <a:endParaRPr lang="en-US" dirty="0" smtClean="0"/>
          </a:p>
          <a:p>
            <a:pPr marL="0" indent="0">
              <a:buNone/>
            </a:pPr>
            <a:endParaRPr lang="en-US" dirty="0" smtClean="0"/>
          </a:p>
          <a:p>
            <a:r>
              <a:rPr lang="en-US" dirty="0" smtClean="0"/>
              <a:t>Some </a:t>
            </a:r>
            <a:r>
              <a:rPr lang="en-US" dirty="0"/>
              <a:t>perceive GM crops as unnatural, and those who disapprove of their development and use for this reason are among the strongest critics of GM crops. </a:t>
            </a:r>
            <a:endParaRPr lang="en-US" dirty="0" smtClean="0"/>
          </a:p>
          <a:p>
            <a:pPr marL="0" indent="0">
              <a:buNone/>
            </a:pPr>
            <a:endParaRPr lang="en-US" dirty="0" smtClean="0"/>
          </a:p>
        </p:txBody>
      </p:sp>
    </p:spTree>
    <p:extLst>
      <p:ext uri="{BB962C8B-B14F-4D97-AF65-F5344CB8AC3E}">
        <p14:creationId xmlns:p14="http://schemas.microsoft.com/office/powerpoint/2010/main" val="153928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0950" r="-30950"/>
          <a:stretch>
            <a:fillRect/>
          </a:stretch>
        </p:blipFill>
        <p:spPr>
          <a:xfrm>
            <a:off x="5389425" y="4461883"/>
            <a:ext cx="4241382" cy="2396117"/>
          </a:xfrm>
        </p:spPr>
      </p:pic>
      <p:sp>
        <p:nvSpPr>
          <p:cNvPr id="5" name="Rectangle 4"/>
          <p:cNvSpPr/>
          <p:nvPr/>
        </p:nvSpPr>
        <p:spPr>
          <a:xfrm>
            <a:off x="137310" y="844415"/>
            <a:ext cx="8805016" cy="4154983"/>
          </a:xfrm>
          <a:prstGeom prst="rect">
            <a:avLst/>
          </a:prstGeom>
        </p:spPr>
        <p:txBody>
          <a:bodyPr wrap="square">
            <a:spAutoFit/>
          </a:bodyPr>
          <a:lstStyle/>
          <a:p>
            <a:pPr marL="342900" indent="-342900">
              <a:buFont typeface="Arial"/>
              <a:buChar char="•"/>
            </a:pPr>
            <a:r>
              <a:rPr lang="en-US" sz="2400" dirty="0" smtClean="0"/>
              <a:t>Many have argued that it is unethical to treat nature in such an “industrial fashion,” not simply because of the unfortunate consequences of so doing, but because they believe it is fundamentally wrong. </a:t>
            </a:r>
          </a:p>
          <a:p>
            <a:pPr marL="342900" indent="-342900">
              <a:buFont typeface="Arial"/>
              <a:buChar char="•"/>
            </a:pPr>
            <a:endParaRPr lang="en-US" sz="2400" dirty="0" smtClean="0"/>
          </a:p>
          <a:p>
            <a:pPr marL="342900" indent="-342900">
              <a:buFont typeface="Arial"/>
              <a:buChar char="•"/>
            </a:pPr>
            <a:r>
              <a:rPr lang="en-US" sz="2400" dirty="0" smtClean="0"/>
              <a:t>Whereas the first of these concerns can be accommodated under the principle of the general justice, the second makes the environment an object of ethical concern, regardless of how the environment affects the interests of humans and other animals.</a:t>
            </a:r>
          </a:p>
          <a:p>
            <a:pPr marL="342900" indent="-342900">
              <a:buFont typeface="Arial"/>
              <a:buChar char="•"/>
            </a:pPr>
            <a:endParaRPr lang="en-US" sz="2400" dirty="0"/>
          </a:p>
        </p:txBody>
      </p:sp>
    </p:spTree>
    <p:extLst>
      <p:ext uri="{BB962C8B-B14F-4D97-AF65-F5344CB8AC3E}">
        <p14:creationId xmlns:p14="http://schemas.microsoft.com/office/powerpoint/2010/main" val="2520189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326</TotalTime>
  <Words>3000</Words>
  <Application>Microsoft Macintosh PowerPoint</Application>
  <PresentationFormat>On-screen Show (4:3)</PresentationFormat>
  <Paragraphs>201</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  Social and Ethical Issues Towards Genetically Modified Foods   </vt:lpstr>
      <vt:lpstr>Did you know that most of our food today that we consume on a daily basis is genetically modified (GM)?  </vt:lpstr>
      <vt:lpstr>An over view:</vt:lpstr>
      <vt:lpstr>PowerPoint Presentation</vt:lpstr>
      <vt:lpstr>PowerPoint Presentation</vt:lpstr>
      <vt:lpstr>Public attitudes:</vt:lpstr>
      <vt:lpstr>Principles relevant to the evaluation of policies or practices:</vt:lpstr>
      <vt:lpstr>GM foods and applying the principles of justice:</vt:lpstr>
      <vt:lpstr>PowerPoint Presentation</vt:lpstr>
      <vt:lpstr>People's attitudes towards GM foods:</vt:lpstr>
      <vt:lpstr>People's attitudes and values influence their acceptance or rejection </vt:lpstr>
      <vt:lpstr>The lack of basic level of food ingredient information in the US:</vt:lpstr>
      <vt:lpstr>PowerPoint Presentation</vt:lpstr>
      <vt:lpstr>PowerPoint Presentation</vt:lpstr>
      <vt:lpstr>The effects of prior beliefs and learning on consumers’ acceptance of GM foods:</vt:lpstr>
      <vt:lpstr>Results:</vt:lpstr>
      <vt:lpstr>Discussion: Managing information to achieve private objectives.</vt:lpstr>
      <vt:lpstr>PowerPoint Presentation</vt:lpstr>
      <vt:lpstr>The level of subjective and objective knowledge regarding GM food:</vt:lpstr>
      <vt:lpstr>PowerPoint Presentation</vt:lpstr>
      <vt:lpstr>GM crops Approval:</vt:lpstr>
      <vt:lpstr>Explaining the public resistance to GM food:</vt:lpstr>
      <vt:lpstr>PowerPoint Presentation</vt:lpstr>
      <vt:lpstr>Results:</vt:lpstr>
      <vt:lpstr>PowerPoint Presentation</vt:lpstr>
      <vt:lpstr>Most of what we eat is GM.</vt:lpstr>
      <vt:lpstr>PowerPoint Presentation</vt:lpstr>
      <vt:lpstr>obligatory labeling connected with GE ingredients is not an easy evaluate:</vt:lpstr>
      <vt:lpstr>PowerPoint Presentation</vt:lpstr>
      <vt:lpstr>PowerPoint Presentation</vt:lpstr>
      <vt:lpstr>Labeling GM and Economics:</vt:lpstr>
      <vt:lpstr>PowerPoint Presentation</vt:lpstr>
      <vt:lpstr>Survey: Colorado consumers’ attitudes toward GE food products.   </vt:lpstr>
      <vt:lpstr>labels may not be the best way to do so because they are inherently pejorative:</vt:lpstr>
      <vt:lpstr>PowerPoint Presentation</vt:lpstr>
      <vt:lpstr>My opinion:</vt:lpstr>
      <vt:lpstr>PowerPoint Presentation</vt:lpstr>
      <vt:lpstr>PowerPoint Presentation</vt:lpstr>
      <vt:lpstr>Conclusion:</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maram Murad</dc:creator>
  <cp:lastModifiedBy>maram Murad</cp:lastModifiedBy>
  <cp:revision>17</cp:revision>
  <dcterms:created xsi:type="dcterms:W3CDTF">2013-04-20T17:22:50Z</dcterms:created>
  <dcterms:modified xsi:type="dcterms:W3CDTF">2013-04-21T03:50:43Z</dcterms:modified>
</cp:coreProperties>
</file>